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theme/theme8.xml" ContentType="application/vnd.openxmlformats-officedocument.theme+xml"/>
  <Override PartName="/ppt/slideLayouts/slideLayout53.xml" ContentType="application/vnd.openxmlformats-officedocument.presentationml.slideLayout+xml"/>
  <Override PartName="/ppt/theme/theme9.xml" ContentType="application/vnd.openxmlformats-officedocument.theme+xml"/>
  <Override PartName="/ppt/slideLayouts/slideLayout54.xml" ContentType="application/vnd.openxmlformats-officedocument.presentationml.slideLayout+xml"/>
  <Override PartName="/ppt/theme/theme10.xml" ContentType="application/vnd.openxmlformats-officedocument.theme+xml"/>
  <Override PartName="/ppt/slideLayouts/slideLayout55.xml" ContentType="application/vnd.openxmlformats-officedocument.presentationml.slideLayout+xml"/>
  <Override PartName="/ppt/theme/theme11.xml" ContentType="application/vnd.openxmlformats-officedocument.theme+xml"/>
  <Override PartName="/ppt/slideLayouts/slideLayout56.xml" ContentType="application/vnd.openxmlformats-officedocument.presentationml.slideLayout+xml"/>
  <Override PartName="/ppt/theme/theme1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39"/>
  </p:notesMasterIdLst>
  <p:handoutMasterIdLst>
    <p:handoutMasterId r:id="rId40"/>
  </p:handoutMasterIdLst>
  <p:sldIdLst>
    <p:sldId id="792" r:id="rId19"/>
    <p:sldId id="796" r:id="rId20"/>
    <p:sldId id="817" r:id="rId21"/>
    <p:sldId id="798" r:id="rId22"/>
    <p:sldId id="830" r:id="rId23"/>
    <p:sldId id="258" r:id="rId24"/>
    <p:sldId id="938" r:id="rId25"/>
    <p:sldId id="946" r:id="rId26"/>
    <p:sldId id="939" r:id="rId27"/>
    <p:sldId id="947" r:id="rId28"/>
    <p:sldId id="2134804885" r:id="rId29"/>
    <p:sldId id="257" r:id="rId30"/>
    <p:sldId id="261" r:id="rId31"/>
    <p:sldId id="2134804886" r:id="rId32"/>
    <p:sldId id="277" r:id="rId33"/>
    <p:sldId id="825" r:id="rId34"/>
    <p:sldId id="826" r:id="rId35"/>
    <p:sldId id="827" r:id="rId36"/>
    <p:sldId id="828" r:id="rId37"/>
    <p:sldId id="829"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6"/>
            <p14:sldId id="817"/>
            <p14:sldId id="798"/>
            <p14:sldId id="830"/>
            <p14:sldId id="258"/>
            <p14:sldId id="938"/>
            <p14:sldId id="946"/>
            <p14:sldId id="939"/>
            <p14:sldId id="947"/>
            <p14:sldId id="2134804885"/>
            <p14:sldId id="257"/>
            <p14:sldId id="261"/>
            <p14:sldId id="2134804886"/>
            <p14:sldId id="277"/>
          </p14:sldIdLst>
        </p14:section>
        <p14:section name="Screen2" id="{D80B821E-C99D-E04C-8B79-1288FE1F61B0}">
          <p14:sldIdLst>
            <p14:sldId id="825"/>
          </p14:sldIdLst>
        </p14:section>
        <p14:section name="Screen3" id="{B24E361E-5F02-D445-8B71-F198B186EBC8}">
          <p14:sldIdLst>
            <p14:sldId id="826"/>
          </p14:sldIdLst>
        </p14:section>
        <p14:section name="Screen4" id="{3E101838-2746-884F-AC87-E93FAD1BA214}">
          <p14:sldIdLst>
            <p14:sldId id="827"/>
          </p14:sldIdLst>
        </p14:section>
        <p14:section name="Screen5" id="{340BEE30-D205-0D4D-B36B-9D2890372168}">
          <p14:sldIdLst>
            <p14:sldId id="828"/>
          </p14:sldIdLst>
        </p14:section>
        <p14:section name="Screen6" id="{291CA637-77F9-B44A-853C-40F065631E89}">
          <p14:sldIdLst>
            <p14:sldId id="829"/>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cmAuthor id="2" name="Sultan, Awais" initials="SA" lastIdx="2" clrIdx="2">
    <p:extLst>
      <p:ext uri="{19B8F6BF-5375-455C-9EA6-DF929625EA0E}">
        <p15:presenceInfo xmlns:p15="http://schemas.microsoft.com/office/powerpoint/2012/main" userId="S-1-5-21-2966119792-2635991036-4117835597-1885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15" autoAdjust="0"/>
    <p:restoredTop sz="84803" autoAdjust="0"/>
  </p:normalViewPr>
  <p:slideViewPr>
    <p:cSldViewPr showGuides="1">
      <p:cViewPr varScale="1">
        <p:scale>
          <a:sx n="160" d="100"/>
          <a:sy n="160" d="100"/>
        </p:scale>
        <p:origin x="1584" y="184"/>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notesMaster" Target="notesMasters/notesMaster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20" Type="http://schemas.openxmlformats.org/officeDocument/2006/relationships/slide" Target="slides/slide2.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5/7/24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5/7/24</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2193-5CE7-57E3-6827-1ED6B8787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4EEAF-92AA-2C7D-401B-D1145A2D2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A1FC0-AEA6-F837-D8F4-D9D5B5F51EBF}"/>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C76D3EA1-0C0C-B209-477B-B7E76370605E}"/>
              </a:ext>
            </a:extLst>
          </p:cNvPr>
          <p:cNvSpPr>
            <a:spLocks noGrp="1"/>
          </p:cNvSpPr>
          <p:nvPr>
            <p:ph type="sldNum" sz="quarter" idx="10"/>
          </p:nvPr>
        </p:nvSpPr>
        <p:spPr/>
        <p:txBody>
          <a:bodyPr/>
          <a:lstStyle/>
          <a:p>
            <a:fld id="{13F005EB-22FB-4FDC-8C6B-5A1CCF96C6D1}" type="slidenum">
              <a:rPr lang="en-US" smtClean="0"/>
              <a:t>16</a:t>
            </a:fld>
            <a:endParaRPr lang="en-US" dirty="0"/>
          </a:p>
        </p:txBody>
      </p:sp>
    </p:spTree>
    <p:extLst>
      <p:ext uri="{BB962C8B-B14F-4D97-AF65-F5344CB8AC3E}">
        <p14:creationId xmlns:p14="http://schemas.microsoft.com/office/powerpoint/2010/main" val="201466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E72E4-BAEF-E3DE-311E-A9CC1FD55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BBE2-5896-3971-87A1-CE753972B5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F849E-169C-27BB-FB92-0F027994A237}"/>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5B11D0B5-E97D-A1AB-9A4C-96603C45021D}"/>
              </a:ext>
            </a:extLst>
          </p:cNvPr>
          <p:cNvSpPr>
            <a:spLocks noGrp="1"/>
          </p:cNvSpPr>
          <p:nvPr>
            <p:ph type="sldNum" sz="quarter" idx="10"/>
          </p:nvPr>
        </p:nvSpPr>
        <p:spPr/>
        <p:txBody>
          <a:bodyPr/>
          <a:lstStyle/>
          <a:p>
            <a:fld id="{13F005EB-22FB-4FDC-8C6B-5A1CCF96C6D1}" type="slidenum">
              <a:rPr lang="en-US" smtClean="0"/>
              <a:t>17</a:t>
            </a:fld>
            <a:endParaRPr lang="en-US" dirty="0"/>
          </a:p>
        </p:txBody>
      </p:sp>
    </p:spTree>
    <p:extLst>
      <p:ext uri="{BB962C8B-B14F-4D97-AF65-F5344CB8AC3E}">
        <p14:creationId xmlns:p14="http://schemas.microsoft.com/office/powerpoint/2010/main" val="230565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CC089-ACFA-8BE4-5CF9-56ACBFF56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D45C0-F9D8-F62E-BBC0-233C5252D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52A71-69D3-5A57-B9F8-236617EC8CCB}"/>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3AD557D8-CB42-5653-1D8B-9A61893B2C63}"/>
              </a:ext>
            </a:extLst>
          </p:cNvPr>
          <p:cNvSpPr>
            <a:spLocks noGrp="1"/>
          </p:cNvSpPr>
          <p:nvPr>
            <p:ph type="sldNum" sz="quarter" idx="10"/>
          </p:nvPr>
        </p:nvSpPr>
        <p:spPr/>
        <p:txBody>
          <a:bodyPr/>
          <a:lstStyle/>
          <a:p>
            <a:fld id="{13F005EB-22FB-4FDC-8C6B-5A1CCF96C6D1}" type="slidenum">
              <a:rPr lang="en-US" smtClean="0"/>
              <a:t>18</a:t>
            </a:fld>
            <a:endParaRPr lang="en-US" dirty="0"/>
          </a:p>
        </p:txBody>
      </p:sp>
    </p:spTree>
    <p:extLst>
      <p:ext uri="{BB962C8B-B14F-4D97-AF65-F5344CB8AC3E}">
        <p14:creationId xmlns:p14="http://schemas.microsoft.com/office/powerpoint/2010/main" val="67389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08C9D-ACCE-DABB-D05F-B20093E1F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01019-E6E8-CD9D-AF2A-94697AC22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738CC-70FF-A8A0-25AA-E44AAB4F930E}"/>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948986B8-8A5F-BA21-A805-FB9A213E4C07}"/>
              </a:ext>
            </a:extLst>
          </p:cNvPr>
          <p:cNvSpPr>
            <a:spLocks noGrp="1"/>
          </p:cNvSpPr>
          <p:nvPr>
            <p:ph type="sldNum" sz="quarter" idx="10"/>
          </p:nvPr>
        </p:nvSpPr>
        <p:spPr/>
        <p:txBody>
          <a:bodyPr/>
          <a:lstStyle/>
          <a:p>
            <a:fld id="{13F005EB-22FB-4FDC-8C6B-5A1CCF96C6D1}" type="slidenum">
              <a:rPr lang="en-US" smtClean="0"/>
              <a:t>19</a:t>
            </a:fld>
            <a:endParaRPr lang="en-US" dirty="0"/>
          </a:p>
        </p:txBody>
      </p:sp>
    </p:spTree>
    <p:extLst>
      <p:ext uri="{BB962C8B-B14F-4D97-AF65-F5344CB8AC3E}">
        <p14:creationId xmlns:p14="http://schemas.microsoft.com/office/powerpoint/2010/main" val="31104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7F19B-E51A-A6F2-1FF0-252EC25E0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B7ED5-CA06-9075-FBEE-8AA59750E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52105-B501-6053-4D5A-297BC07AC257}"/>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FE511897-F930-DCD4-569B-AC67C6012834}"/>
              </a:ext>
            </a:extLst>
          </p:cNvPr>
          <p:cNvSpPr>
            <a:spLocks noGrp="1"/>
          </p:cNvSpPr>
          <p:nvPr>
            <p:ph type="sldNum" sz="quarter" idx="10"/>
          </p:nvPr>
        </p:nvSpPr>
        <p:spPr/>
        <p:txBody>
          <a:bodyPr/>
          <a:lstStyle/>
          <a:p>
            <a:fld id="{13F005EB-22FB-4FDC-8C6B-5A1CCF96C6D1}" type="slidenum">
              <a:rPr lang="en-US" smtClean="0"/>
              <a:t>20</a:t>
            </a:fld>
            <a:endParaRPr lang="en-US" dirty="0"/>
          </a:p>
        </p:txBody>
      </p:sp>
    </p:spTree>
    <p:extLst>
      <p:ext uri="{BB962C8B-B14F-4D97-AF65-F5344CB8AC3E}">
        <p14:creationId xmlns:p14="http://schemas.microsoft.com/office/powerpoint/2010/main" val="134313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4</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2443098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082D3-E1C4-0846-81C5-93CC9015E04C}" type="slidenum">
              <a:rPr lang="en-US" smtClean="0"/>
              <a:t>6</a:t>
            </a:fld>
            <a:endParaRPr lang="en-US"/>
          </a:p>
        </p:txBody>
      </p:sp>
    </p:spTree>
    <p:extLst>
      <p:ext uri="{BB962C8B-B14F-4D97-AF65-F5344CB8AC3E}">
        <p14:creationId xmlns:p14="http://schemas.microsoft.com/office/powerpoint/2010/main" val="247177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8</a:t>
            </a:fld>
            <a:endParaRPr lang="en-US"/>
          </a:p>
        </p:txBody>
      </p:sp>
    </p:spTree>
    <p:extLst>
      <p:ext uri="{BB962C8B-B14F-4D97-AF65-F5344CB8AC3E}">
        <p14:creationId xmlns:p14="http://schemas.microsoft.com/office/powerpoint/2010/main" val="156110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9</a:t>
            </a:fld>
            <a:endParaRPr lang="en-US"/>
          </a:p>
        </p:txBody>
      </p:sp>
    </p:spTree>
    <p:extLst>
      <p:ext uri="{BB962C8B-B14F-4D97-AF65-F5344CB8AC3E}">
        <p14:creationId xmlns:p14="http://schemas.microsoft.com/office/powerpoint/2010/main" val="334744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1713371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Future state is to make all these workflows and screens accessible from one Unified Servicing Portal. </a:t>
            </a:r>
          </a:p>
          <a:p>
            <a:r>
              <a:rPr lang="en-US">
                <a:cs typeface="Calibri"/>
              </a:rPr>
              <a:t>Our first focus is creating the shared dashboard.</a:t>
            </a:r>
          </a:p>
        </p:txBody>
      </p:sp>
      <p:sp>
        <p:nvSpPr>
          <p:cNvPr id="4" name="Slide Number Placeholder 3"/>
          <p:cNvSpPr>
            <a:spLocks noGrp="1"/>
          </p:cNvSpPr>
          <p:nvPr>
            <p:ph type="sldNum" sz="quarter" idx="5"/>
          </p:nvPr>
        </p:nvSpPr>
        <p:spPr/>
        <p:txBody>
          <a:bodyPr/>
          <a:lstStyle/>
          <a:p>
            <a:fld id="{B91EB0EC-A1C9-485E-8FE2-D47817CE4315}" type="slidenum">
              <a:rPr lang="en-US" smtClean="0"/>
              <a:t>12</a:t>
            </a:fld>
            <a:endParaRPr lang="en-US"/>
          </a:p>
        </p:txBody>
      </p:sp>
    </p:spTree>
    <p:extLst>
      <p:ext uri="{BB962C8B-B14F-4D97-AF65-F5344CB8AC3E}">
        <p14:creationId xmlns:p14="http://schemas.microsoft.com/office/powerpoint/2010/main" val="1338979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6D09-3BC2-B8A2-79D0-1ADB0C6C130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A42FD4F-9185-FB86-4204-6C617B7ADBD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8B846AE-9867-C027-6F3F-A22FB8850A5C}"/>
              </a:ext>
            </a:extLst>
          </p:cNvPr>
          <p:cNvSpPr>
            <a:spLocks noGrp="1"/>
          </p:cNvSpPr>
          <p:nvPr>
            <p:ph type="dt" sz="half" idx="10"/>
          </p:nvPr>
        </p:nvSpPr>
        <p:spPr/>
        <p:txBody>
          <a:bodyPr/>
          <a:lstStyle/>
          <a:p>
            <a:fld id="{D6A54C2B-9E1D-824C-84AD-80D44AE801E8}" type="datetimeFigureOut">
              <a:rPr lang="en-US" smtClean="0"/>
              <a:t>5/7/24</a:t>
            </a:fld>
            <a:endParaRPr lang="en-US"/>
          </a:p>
        </p:txBody>
      </p:sp>
      <p:sp>
        <p:nvSpPr>
          <p:cNvPr id="5" name="Footer Placeholder 4">
            <a:extLst>
              <a:ext uri="{FF2B5EF4-FFF2-40B4-BE49-F238E27FC236}">
                <a16:creationId xmlns:a16="http://schemas.microsoft.com/office/drawing/2014/main" id="{A8DD5BD1-FCD8-B21D-0ED1-47A0BA491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DC7DE-36E4-C7E5-9F11-D2B7276C39E9}"/>
              </a:ext>
            </a:extLst>
          </p:cNvPr>
          <p:cNvSpPr>
            <a:spLocks noGrp="1"/>
          </p:cNvSpPr>
          <p:nvPr>
            <p:ph type="sldNum" sz="quarter" idx="12"/>
          </p:nvPr>
        </p:nvSpPr>
        <p:spPr/>
        <p:txBody>
          <a:bodyPr/>
          <a:lstStyle/>
          <a:p>
            <a:fld id="{6EFF0D5C-43A2-DD4F-B197-40467E8A3A51}" type="slidenum">
              <a:rPr lang="en-US" smtClean="0"/>
              <a:t>‹#›</a:t>
            </a:fld>
            <a:endParaRPr lang="en-US"/>
          </a:p>
        </p:txBody>
      </p:sp>
    </p:spTree>
    <p:extLst>
      <p:ext uri="{BB962C8B-B14F-4D97-AF65-F5344CB8AC3E}">
        <p14:creationId xmlns:p14="http://schemas.microsoft.com/office/powerpoint/2010/main" val="1248939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87D7-4558-1703-DA50-39D7597E960F}"/>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60002A8-380D-04F4-B588-680F1BF6EA4C}"/>
              </a:ext>
            </a:extLst>
          </p:cNvPr>
          <p:cNvSpPr>
            <a:spLocks noGrp="1"/>
          </p:cNvSpPr>
          <p:nvPr>
            <p:ph type="body" idx="1"/>
          </p:nvPr>
        </p:nvSpPr>
        <p:spPr>
          <a:xfrm>
            <a:off x="623887"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3904BE-D365-24C8-BE7D-F32ECB034350}"/>
              </a:ext>
            </a:extLst>
          </p:cNvPr>
          <p:cNvSpPr>
            <a:spLocks noGrp="1"/>
          </p:cNvSpPr>
          <p:nvPr>
            <p:ph type="dt" sz="half" idx="10"/>
          </p:nvPr>
        </p:nvSpPr>
        <p:spPr/>
        <p:txBody>
          <a:bodyPr/>
          <a:lstStyle/>
          <a:p>
            <a:fld id="{E389C089-E7B6-4439-A7C0-172D9CCAB435}" type="datetimeFigureOut">
              <a:rPr lang="en-US" smtClean="0"/>
              <a:t>5/7/24</a:t>
            </a:fld>
            <a:endParaRPr lang="en-US"/>
          </a:p>
        </p:txBody>
      </p:sp>
      <p:sp>
        <p:nvSpPr>
          <p:cNvPr id="5" name="Footer Placeholder 4">
            <a:extLst>
              <a:ext uri="{FF2B5EF4-FFF2-40B4-BE49-F238E27FC236}">
                <a16:creationId xmlns:a16="http://schemas.microsoft.com/office/drawing/2014/main" id="{571D9EC4-8149-B6A1-80FD-C6200BB04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38691-3F98-8913-886E-BDA647FB77D7}"/>
              </a:ext>
            </a:extLst>
          </p:cNvPr>
          <p:cNvSpPr>
            <a:spLocks noGrp="1"/>
          </p:cNvSpPr>
          <p:nvPr>
            <p:ph type="sldNum" sz="quarter" idx="12"/>
          </p:nvPr>
        </p:nvSpPr>
        <p:spPr/>
        <p:txBody>
          <a:bodyPr/>
          <a:lstStyle/>
          <a:p>
            <a:fld id="{5FFAD477-387A-4AF6-99ED-CCF1D552D342}" type="slidenum">
              <a:rPr lang="en-US" smtClean="0"/>
              <a:t>‹#›</a:t>
            </a:fld>
            <a:endParaRPr lang="en-US"/>
          </a:p>
        </p:txBody>
      </p:sp>
    </p:spTree>
    <p:extLst>
      <p:ext uri="{BB962C8B-B14F-4D97-AF65-F5344CB8AC3E}">
        <p14:creationId xmlns:p14="http://schemas.microsoft.com/office/powerpoint/2010/main" val="1477495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B61BEF0D-F0BB-DE4B-95CE-6DB70DBA9567}" type="datetimeFigureOut">
              <a:rPr lang="en-US" dirty="0"/>
              <a:pPr/>
              <a:t>5/7/24</a:t>
            </a:fld>
            <a:endParaRPr lang="en-US" dirty="0"/>
          </a:p>
        </p:txBody>
      </p:sp>
      <p:sp>
        <p:nvSpPr>
          <p:cNvPr id="5" name="Footer Placeholder 4"/>
          <p:cNvSpPr>
            <a:spLocks noGrp="1"/>
          </p:cNvSpPr>
          <p:nvPr>
            <p:ph type="ftr" sz="quarter" idx="11"/>
          </p:nvPr>
        </p:nvSpPr>
        <p:spPr>
          <a:xfrm>
            <a:off x="513159" y="6172201"/>
            <a:ext cx="565785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5578476"/>
            <a:ext cx="856684" cy="669925"/>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57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4.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5.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4.png"/><Relationship Id="rId4" Type="http://schemas.openxmlformats.org/officeDocument/2006/relationships/slideLayout" Target="../slideLayouts/slideLayout60.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3.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14.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15.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 id="2147483806" r:id="rId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807" r:id="rId15"/>
    <p:sldLayoutId id="2147483808" r:id="rId16"/>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slide" Target="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7.xml"/><Relationship Id="rId18" Type="http://schemas.openxmlformats.org/officeDocument/2006/relationships/image" Target="../media/image18.png"/><Relationship Id="rId3" Type="http://schemas.openxmlformats.org/officeDocument/2006/relationships/image" Target="../media/image9.png"/><Relationship Id="rId21" Type="http://schemas.openxmlformats.org/officeDocument/2006/relationships/image" Target="../media/image19.png"/><Relationship Id="rId7" Type="http://schemas.openxmlformats.org/officeDocument/2006/relationships/image" Target="../media/image13.jpeg"/><Relationship Id="rId12" Type="http://schemas.openxmlformats.org/officeDocument/2006/relationships/image" Target="../media/image16.png"/><Relationship Id="rId17" Type="http://schemas.openxmlformats.org/officeDocument/2006/relationships/image" Target="../media/image290.png"/><Relationship Id="rId2" Type="http://schemas.openxmlformats.org/officeDocument/2006/relationships/image" Target="../media/image8.jpeg"/><Relationship Id="rId16" Type="http://schemas.openxmlformats.org/officeDocument/2006/relationships/slide" Target="slide18.xml"/><Relationship Id="rId20"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2.jpeg"/><Relationship Id="rId11" Type="http://schemas.openxmlformats.org/officeDocument/2006/relationships/image" Target="../media/image15.png"/><Relationship Id="rId5" Type="http://schemas.openxmlformats.org/officeDocument/2006/relationships/image" Target="../media/image11.gif"/><Relationship Id="rId15" Type="http://schemas.openxmlformats.org/officeDocument/2006/relationships/image" Target="../media/image17.png"/><Relationship Id="rId23" Type="http://schemas.openxmlformats.org/officeDocument/2006/relationships/image" Target="../media/image19.png"/><Relationship Id="rId10" Type="http://schemas.openxmlformats.org/officeDocument/2006/relationships/slide" Target="slide16.xml"/><Relationship Id="rId19" Type="http://schemas.openxmlformats.org/officeDocument/2006/relationships/slide" Target="slide19.xml"/><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6.png"/><Relationship Id="rId22" Type="http://schemas.openxmlformats.org/officeDocument/2006/relationships/slide" Target="slide20.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5.jpeg"/><Relationship Id="rId4" Type="http://schemas.openxmlformats.org/officeDocument/2006/relationships/image" Target="../media/image2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www.mongodb.com/products/tools/relational-migrator"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hyperlink" Target="https://gitlab.us.bank-dns.com/axsult1/db-techmod/-/blob/main/Implementation/Phase%202/Readme.md" TargetMode="External"/><Relationship Id="rId4" Type="http://schemas.openxmlformats.org/officeDocument/2006/relationships/hyperlink" Target="https://gitlab.us.bank-dns.com/axsult1/db-techmod/-/blob/main/MongoBAW_Integarion.m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740121" y="2510625"/>
            <a:ext cx="7696200" cy="462685"/>
          </a:xfrm>
        </p:spPr>
        <p:txBody>
          <a:bodyPr/>
          <a:lstStyle/>
          <a:p>
            <a:r>
              <a:rPr lang="en-US" i="1" dirty="0"/>
              <a:t>Bringing Business &amp; </a:t>
            </a:r>
            <a:r>
              <a:rPr lang="en-US" i="1" dirty="0">
                <a:cs typeface="Arial"/>
              </a:rPr>
              <a:t>Technology Together</a:t>
            </a:r>
            <a:endParaRPr lang="en-US" i="1" dirty="0"/>
          </a:p>
        </p:txBody>
      </p:sp>
      <p:sp>
        <p:nvSpPr>
          <p:cNvPr id="3" name="Title 2"/>
          <p:cNvSpPr>
            <a:spLocks noGrp="1"/>
          </p:cNvSpPr>
          <p:nvPr>
            <p:ph type="title"/>
          </p:nvPr>
        </p:nvSpPr>
        <p:spPr>
          <a:xfrm>
            <a:off x="609600" y="1981200"/>
            <a:ext cx="5562600" cy="508210"/>
          </a:xfrm>
        </p:spPr>
        <p:txBody>
          <a:bodyPr>
            <a:normAutofit/>
          </a:bodyPr>
          <a:lstStyle/>
          <a:p>
            <a:pPr algn="ctr"/>
            <a:r>
              <a:rPr lang="en-US" dirty="0"/>
              <a:t>Initiative 1: One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Pawan </a:t>
            </a:r>
            <a:r>
              <a:rPr lang="en-US">
                <a:solidFill>
                  <a:srgbClr val="FF9300"/>
                </a:solidFill>
              </a:rPr>
              <a:t>Tipre</a:t>
            </a:r>
            <a:endParaRPr lang="en-US" dirty="0">
              <a:solidFill>
                <a:srgbClr val="FF9300"/>
              </a:solidFill>
            </a:endParaRPr>
          </a:p>
        </p:txBody>
      </p:sp>
    </p:spTree>
    <p:extLst>
      <p:ext uri="{BB962C8B-B14F-4D97-AF65-F5344CB8AC3E}">
        <p14:creationId xmlns:p14="http://schemas.microsoft.com/office/powerpoint/2010/main" val="37816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DB Strategy: Move to Mongo DB</a:t>
            </a:r>
          </a:p>
        </p:txBody>
      </p:sp>
      <p:sp>
        <p:nvSpPr>
          <p:cNvPr id="3" name="Content Placeholder 2"/>
          <p:cNvSpPr>
            <a:spLocks noGrp="1"/>
          </p:cNvSpPr>
          <p:nvPr>
            <p:ph idx="1"/>
          </p:nvPr>
        </p:nvSpPr>
        <p:spPr>
          <a:xfrm>
            <a:off x="457200" y="990602"/>
            <a:ext cx="8229600" cy="4876798"/>
          </a:xfrm>
        </p:spPr>
        <p:txBody>
          <a:bodyPr/>
          <a:lstStyle/>
          <a:p>
            <a:endParaRPr lang="en-US" sz="1600" b="1" dirty="0"/>
          </a:p>
          <a:p>
            <a:r>
              <a:rPr lang="en-US" sz="1600" b="1" dirty="0"/>
              <a:t>Market</a:t>
            </a:r>
            <a:r>
              <a:rPr lang="en-US" sz="1600" dirty="0"/>
              <a:t> </a:t>
            </a:r>
          </a:p>
          <a:p>
            <a:pPr marL="662940" lvl="1" indent="-342900">
              <a:buFont typeface="+mj-lt"/>
              <a:buAutoNum type="arabicPeriod"/>
            </a:pPr>
            <a:r>
              <a:rPr lang="en-US" sz="1600" dirty="0"/>
              <a:t>Unified Onboarding– Unified Onboarding can be a great fit for Mongo because Unified Onboarding event/ process instance is to handle one business transaction that is onboard a new account/client. Mongo DB can help improve performance, reduce infrastructure and reduce development cost esp. for new Unified Onboarding apps.</a:t>
            </a:r>
          </a:p>
          <a:p>
            <a:pPr marL="662940" lvl="1" indent="-342900">
              <a:buFont typeface="+mj-lt"/>
              <a:buAutoNum type="arabicPeriod"/>
            </a:pPr>
            <a:r>
              <a:rPr lang="en-US" sz="1600" dirty="0"/>
              <a:t>Servicing apps- The POC we conducted, proved that Mongo DB can resolve Production issues caused by DB, help improve performance, reduce infrastructure and reduce development cost for servicing apps. </a:t>
            </a:r>
          </a:p>
          <a:p>
            <a:pPr marL="662940" lvl="1" indent="-342900">
              <a:buFont typeface="+mj-lt"/>
              <a:buAutoNum type="arabicPeriod"/>
            </a:pPr>
            <a:r>
              <a:rPr lang="en-US" sz="1600" dirty="0"/>
              <a:t>Other Business Line Apps that handle a business transaction: They can be a good fit for mongo DB to enhance performance, reduce infrastructure and development cost.</a:t>
            </a:r>
          </a:p>
          <a:p>
            <a:pPr marL="320040" lvl="1" indent="0">
              <a:buNone/>
            </a:pPr>
            <a:endParaRPr lang="en-US" dirty="0"/>
          </a:p>
        </p:txBody>
      </p:sp>
      <p:sp>
        <p:nvSpPr>
          <p:cNvPr id="4" name="Text Placeholder 3"/>
          <p:cNvSpPr>
            <a:spLocks noGrp="1"/>
          </p:cNvSpPr>
          <p:nvPr>
            <p:ph type="body" idx="10"/>
          </p:nvPr>
        </p:nvSpPr>
        <p:spPr>
          <a:xfrm>
            <a:off x="457200" y="762000"/>
            <a:ext cx="8229600" cy="304800"/>
          </a:xfrm>
        </p:spPr>
        <p:txBody>
          <a:bodyPr/>
          <a:lstStyle/>
          <a:p>
            <a:r>
              <a:rPr lang="en-US" sz="1800" dirty="0"/>
              <a:t>Object Oriented DB supported through No SQL DB</a:t>
            </a:r>
          </a:p>
        </p:txBody>
      </p:sp>
    </p:spTree>
    <p:extLst>
      <p:ext uri="{BB962C8B-B14F-4D97-AF65-F5344CB8AC3E}">
        <p14:creationId xmlns:p14="http://schemas.microsoft.com/office/powerpoint/2010/main" val="339822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6FB8-E3B8-5775-E8AE-63F2832229F9}"/>
              </a:ext>
            </a:extLst>
          </p:cNvPr>
          <p:cNvSpPr>
            <a:spLocks noGrp="1"/>
          </p:cNvSpPr>
          <p:nvPr>
            <p:ph type="title"/>
          </p:nvPr>
        </p:nvSpPr>
        <p:spPr>
          <a:xfrm>
            <a:off x="628650" y="609600"/>
            <a:ext cx="7886700" cy="442329"/>
          </a:xfrm>
          <a:solidFill>
            <a:schemeClr val="accent1"/>
          </a:solidFill>
        </p:spPr>
        <p:txBody>
          <a:bodyPr>
            <a:normAutofit fontScale="90000"/>
          </a:bodyPr>
          <a:lstStyle/>
          <a:p>
            <a:r>
              <a:rPr lang="en-US" dirty="0">
                <a:solidFill>
                  <a:schemeClr val="bg1"/>
                </a:solidFill>
              </a:rPr>
              <a:t>Initiatives 4: Unified Servicing Portal - Introduction</a:t>
            </a:r>
          </a:p>
        </p:txBody>
      </p:sp>
      <p:sp>
        <p:nvSpPr>
          <p:cNvPr id="3" name="TextBox 2">
            <a:extLst>
              <a:ext uri="{FF2B5EF4-FFF2-40B4-BE49-F238E27FC236}">
                <a16:creationId xmlns:a16="http://schemas.microsoft.com/office/drawing/2014/main" id="{E6522D19-0A7B-676D-0CFC-5A2286FFFE7F}"/>
              </a:ext>
            </a:extLst>
          </p:cNvPr>
          <p:cNvSpPr txBox="1"/>
          <p:nvPr/>
        </p:nvSpPr>
        <p:spPr>
          <a:xfrm>
            <a:off x="730666" y="1303566"/>
            <a:ext cx="7960407" cy="4154984"/>
          </a:xfrm>
          <a:prstGeom prst="rect">
            <a:avLst/>
          </a:prstGeom>
          <a:noFill/>
        </p:spPr>
        <p:txBody>
          <a:bodyPr wrap="square" rtlCol="0">
            <a:spAutoFit/>
          </a:bodyPr>
          <a:lstStyle/>
          <a:p>
            <a:pPr marL="214313" indent="-214313">
              <a:buFont typeface="Arial" panose="020B0604020202020204" pitchFamily="34" charset="0"/>
              <a:buChar char="•"/>
            </a:pPr>
            <a:r>
              <a:rPr lang="en-US" dirty="0"/>
              <a:t>Unified Portal for Servicing Apps based upon headless BAW implementation where Front end is in REACT.</a:t>
            </a:r>
          </a:p>
          <a:p>
            <a:pPr marL="214313" indent="-214313">
              <a:buFont typeface="Arial" panose="020B0604020202020204" pitchFamily="34" charset="0"/>
              <a:buChar char="•"/>
            </a:pPr>
            <a:r>
              <a:rPr lang="en-US" dirty="0"/>
              <a:t>Follows Unified Onboarding Framework and consuming its common assets and adding on top of it.</a:t>
            </a:r>
          </a:p>
          <a:p>
            <a:pPr marL="214313" indent="-214313">
              <a:buFont typeface="Arial" panose="020B0604020202020204" pitchFamily="34" charset="0"/>
              <a:buChar char="•"/>
            </a:pPr>
            <a:r>
              <a:rPr lang="en-US" dirty="0"/>
              <a:t>Unified Servicing Portal uses Common Object that can contain all application process instance/event data.</a:t>
            </a:r>
          </a:p>
          <a:p>
            <a:pPr marL="214313" indent="-214313">
              <a:buFont typeface="Arial" panose="020B0604020202020204" pitchFamily="34" charset="0"/>
              <a:buChar char="•"/>
            </a:pPr>
            <a:r>
              <a:rPr lang="en-US" dirty="0"/>
              <a:t>USP is integrated fully with CCBLW and partially with CTAO</a:t>
            </a:r>
          </a:p>
          <a:p>
            <a:pPr marL="214313" indent="-214313">
              <a:buFont typeface="Arial" panose="020B0604020202020204" pitchFamily="34" charset="0"/>
              <a:buChar char="•"/>
            </a:pPr>
            <a:r>
              <a:rPr lang="en-US" dirty="0"/>
              <a:t>Future Vision is:</a:t>
            </a:r>
          </a:p>
          <a:p>
            <a:pPr marL="557213" lvl="1" indent="-214313">
              <a:buFont typeface="Arial" panose="020B0604020202020204" pitchFamily="34" charset="0"/>
              <a:buChar char="•"/>
            </a:pPr>
            <a:r>
              <a:rPr lang="en-US" sz="1500" dirty="0"/>
              <a:t>Build more common task screens and migrate servicing apps towards headless implementation.</a:t>
            </a:r>
          </a:p>
          <a:p>
            <a:pPr marL="557213" lvl="1" indent="-214313">
              <a:buFont typeface="Arial" panose="020B0604020202020204" pitchFamily="34" charset="0"/>
              <a:buChar char="•"/>
            </a:pPr>
            <a:r>
              <a:rPr lang="en-US" sz="1500" dirty="0"/>
              <a:t>Common Object can grow to be able to incorporate more data for next task screens.</a:t>
            </a:r>
          </a:p>
          <a:p>
            <a:pPr marL="557213" lvl="1" indent="-214313">
              <a:buFont typeface="Arial" panose="020B0604020202020204" pitchFamily="34" charset="0"/>
              <a:buChar char="•"/>
            </a:pPr>
            <a:r>
              <a:rPr lang="en-US" sz="1500" dirty="0"/>
              <a:t>Servicing apps can partially move to USP before they eventually completely move to USP.</a:t>
            </a:r>
          </a:p>
          <a:p>
            <a:pPr marL="557213" lvl="1" indent="-214313">
              <a:buFont typeface="Arial" panose="020B0604020202020204" pitchFamily="34" charset="0"/>
              <a:buChar char="•"/>
            </a:pPr>
            <a:r>
              <a:rPr lang="en-US" sz="1500" dirty="0"/>
              <a:t>USP can redirect between USP task screens and BAW task screens.</a:t>
            </a:r>
          </a:p>
          <a:p>
            <a:pPr marL="557213" lvl="1" indent="-214313">
              <a:buFont typeface="Arial" panose="020B0604020202020204" pitchFamily="34" charset="0"/>
              <a:buChar char="•"/>
            </a:pPr>
            <a:r>
              <a:rPr lang="en-US" sz="1500" dirty="0"/>
              <a:t>Right now, focusing on building common Dashboard for servicing apps.</a:t>
            </a:r>
          </a:p>
          <a:p>
            <a:pPr marL="557213" lvl="1" indent="-214313">
              <a:buFont typeface="Arial" panose="020B0604020202020204" pitchFamily="34" charset="0"/>
              <a:buChar char="•"/>
            </a:pPr>
            <a:r>
              <a:rPr lang="en-US" sz="1500" dirty="0"/>
              <a:t>Build Screen Editor which can build templates, task screens, UI components.</a:t>
            </a:r>
          </a:p>
        </p:txBody>
      </p:sp>
    </p:spTree>
    <p:extLst>
      <p:ext uri="{BB962C8B-B14F-4D97-AF65-F5344CB8AC3E}">
        <p14:creationId xmlns:p14="http://schemas.microsoft.com/office/powerpoint/2010/main" val="34237405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B69D8-FFE5-C629-6C5A-01B59FC54BA3}"/>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F80C317-7A09-4B5F-55DF-CC56D32AA663}"/>
              </a:ext>
            </a:extLst>
          </p:cNvPr>
          <p:cNvSpPr/>
          <p:nvPr/>
        </p:nvSpPr>
        <p:spPr>
          <a:xfrm>
            <a:off x="0" y="822125"/>
            <a:ext cx="9144000" cy="383663"/>
          </a:xfrm>
          <a:prstGeom prst="roundRect">
            <a:avLst>
              <a:gd name="adj" fmla="val 0"/>
            </a:avLst>
          </a:prstGeom>
          <a:solidFill>
            <a:srgbClr val="0C207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dirty="0">
                <a:solidFill>
                  <a:srgbClr val="FFFFFF"/>
                </a:solidFill>
                <a:latin typeface="U.S. Bank Circular" panose="020B0504010101010104" pitchFamily="34" charset="0"/>
                <a:cs typeface="U.S. Bank Circular" panose="020B0504010101010104" pitchFamily="34" charset="0"/>
              </a:rPr>
              <a:t>Vision: Unified Servicing Portal Task Screens </a:t>
            </a:r>
          </a:p>
        </p:txBody>
      </p:sp>
      <p:sp>
        <p:nvSpPr>
          <p:cNvPr id="5" name="Rectangle: Rounded Corners 4">
            <a:extLst>
              <a:ext uri="{FF2B5EF4-FFF2-40B4-BE49-F238E27FC236}">
                <a16:creationId xmlns:a16="http://schemas.microsoft.com/office/drawing/2014/main" id="{B08728DF-FD44-2828-F3B9-3834CF7AB38A}"/>
              </a:ext>
            </a:extLst>
          </p:cNvPr>
          <p:cNvSpPr/>
          <p:nvPr/>
        </p:nvSpPr>
        <p:spPr>
          <a:xfrm>
            <a:off x="39292" y="1290638"/>
            <a:ext cx="1756172" cy="352425"/>
          </a:xfrm>
          <a:prstGeom prst="roundRect">
            <a:avLst/>
          </a:prstGeom>
          <a:solidFill>
            <a:srgbClr val="4597D3"/>
          </a:solidFill>
          <a:ln>
            <a:no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788" b="1">
                <a:solidFill>
                  <a:srgbClr val="FFFFFF"/>
                </a:solidFill>
                <a:latin typeface="U.S. Bank Circular" panose="020B0504010101010104" pitchFamily="34" charset="0"/>
                <a:cs typeface="U.S. Bank Circular" panose="020B0504010101010104" pitchFamily="34" charset="0"/>
              </a:rPr>
              <a:t>BPM Corp Actions</a:t>
            </a:r>
          </a:p>
        </p:txBody>
      </p:sp>
      <p:sp>
        <p:nvSpPr>
          <p:cNvPr id="91" name="Rectangle: Rounded Corners 90">
            <a:extLst>
              <a:ext uri="{FF2B5EF4-FFF2-40B4-BE49-F238E27FC236}">
                <a16:creationId xmlns:a16="http://schemas.microsoft.com/office/drawing/2014/main" id="{FF7934FC-B034-DF89-BF86-8DD37BACFE34}"/>
              </a:ext>
            </a:extLst>
          </p:cNvPr>
          <p:cNvSpPr/>
          <p:nvPr/>
        </p:nvSpPr>
        <p:spPr>
          <a:xfrm>
            <a:off x="1872854" y="1290638"/>
            <a:ext cx="1756172" cy="352425"/>
          </a:xfrm>
          <a:prstGeom prst="roundRect">
            <a:avLst/>
          </a:prstGeom>
          <a:solidFill>
            <a:srgbClr val="4597D3"/>
          </a:solidFill>
          <a:ln>
            <a:no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788" b="1">
                <a:solidFill>
                  <a:srgbClr val="FFFFFF"/>
                </a:solidFill>
                <a:latin typeface="U.S. Bank Circular" panose="020B0504010101010104" pitchFamily="34" charset="0"/>
                <a:cs typeface="U.S. Bank Circular" panose="020B0504010101010104" pitchFamily="34" charset="0"/>
              </a:rPr>
              <a:t>Closed Deal File Checklist</a:t>
            </a:r>
          </a:p>
        </p:txBody>
      </p:sp>
      <p:sp>
        <p:nvSpPr>
          <p:cNvPr id="92" name="Rectangle: Rounded Corners 91">
            <a:extLst>
              <a:ext uri="{FF2B5EF4-FFF2-40B4-BE49-F238E27FC236}">
                <a16:creationId xmlns:a16="http://schemas.microsoft.com/office/drawing/2014/main" id="{4A80A728-06FE-3309-36D1-6C2B9EB6AC1A}"/>
              </a:ext>
            </a:extLst>
          </p:cNvPr>
          <p:cNvSpPr/>
          <p:nvPr/>
        </p:nvSpPr>
        <p:spPr>
          <a:xfrm>
            <a:off x="5524501" y="1290638"/>
            <a:ext cx="1756172" cy="352425"/>
          </a:xfrm>
          <a:prstGeom prst="roundRect">
            <a:avLst/>
          </a:prstGeom>
          <a:solidFill>
            <a:srgbClr val="4597D3"/>
          </a:solidFill>
          <a:ln>
            <a:no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788" b="1">
                <a:solidFill>
                  <a:srgbClr val="FFFFFF"/>
                </a:solidFill>
                <a:latin typeface="U.S. Bank Circular" panose="020B0504010101010104" pitchFamily="34" charset="0"/>
                <a:cs typeface="U.S. Bank Circular" panose="020B0504010101010104" pitchFamily="34" charset="0"/>
              </a:rPr>
              <a:t>USBI</a:t>
            </a:r>
          </a:p>
        </p:txBody>
      </p:sp>
      <p:sp>
        <p:nvSpPr>
          <p:cNvPr id="93" name="Rectangle: Rounded Corners 92">
            <a:extLst>
              <a:ext uri="{FF2B5EF4-FFF2-40B4-BE49-F238E27FC236}">
                <a16:creationId xmlns:a16="http://schemas.microsoft.com/office/drawing/2014/main" id="{BD4061FC-5E96-DE1B-0F4B-2C9081968A4A}"/>
              </a:ext>
            </a:extLst>
          </p:cNvPr>
          <p:cNvSpPr/>
          <p:nvPr/>
        </p:nvSpPr>
        <p:spPr>
          <a:xfrm>
            <a:off x="7350919" y="1290638"/>
            <a:ext cx="1756172" cy="352425"/>
          </a:xfrm>
          <a:prstGeom prst="roundRect">
            <a:avLst/>
          </a:prstGeom>
          <a:solidFill>
            <a:srgbClr val="4597D3"/>
          </a:solidFill>
          <a:ln>
            <a:no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788" b="1">
                <a:solidFill>
                  <a:srgbClr val="FFFFFF"/>
                </a:solidFill>
                <a:latin typeface="U.S. Bank Circular" panose="020B0504010101010104" pitchFamily="34" charset="0"/>
                <a:cs typeface="U.S. Bank Circular" panose="020B0504010101010104" pitchFamily="34" charset="0"/>
              </a:rPr>
              <a:t>SPQR</a:t>
            </a:r>
          </a:p>
        </p:txBody>
      </p:sp>
      <p:sp>
        <p:nvSpPr>
          <p:cNvPr id="31" name="Rectangle: Rounded Corners 30">
            <a:extLst>
              <a:ext uri="{FF2B5EF4-FFF2-40B4-BE49-F238E27FC236}">
                <a16:creationId xmlns:a16="http://schemas.microsoft.com/office/drawing/2014/main" id="{89EFE438-41C9-FF9A-16D7-66BAAF273181}"/>
              </a:ext>
            </a:extLst>
          </p:cNvPr>
          <p:cNvSpPr/>
          <p:nvPr/>
        </p:nvSpPr>
        <p:spPr>
          <a:xfrm>
            <a:off x="3698405" y="1291082"/>
            <a:ext cx="1756430" cy="342900"/>
          </a:xfrm>
          <a:prstGeom prst="roundRect">
            <a:avLst/>
          </a:prstGeom>
          <a:solidFill>
            <a:srgbClr val="4597D3"/>
          </a:solidFill>
          <a:ln>
            <a:no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788" b="1">
                <a:solidFill>
                  <a:srgbClr val="FFFFFF"/>
                </a:solidFill>
                <a:latin typeface="U.S. Bank Circular" panose="020B0504010101010104" pitchFamily="34" charset="0"/>
                <a:cs typeface="U.S. Bank Circular" panose="020B0504010101010104" pitchFamily="34" charset="0"/>
              </a:rPr>
              <a:t>Complex Assets Automation</a:t>
            </a:r>
          </a:p>
        </p:txBody>
      </p:sp>
      <p:sp>
        <p:nvSpPr>
          <p:cNvPr id="2" name="Rectangle: Rounded Corners 1">
            <a:extLst>
              <a:ext uri="{FF2B5EF4-FFF2-40B4-BE49-F238E27FC236}">
                <a16:creationId xmlns:a16="http://schemas.microsoft.com/office/drawing/2014/main" id="{ABD84711-49FF-01FC-87E3-82F32B4446D3}"/>
              </a:ext>
            </a:extLst>
          </p:cNvPr>
          <p:cNvSpPr/>
          <p:nvPr/>
        </p:nvSpPr>
        <p:spPr>
          <a:xfrm>
            <a:off x="32148" y="1687116"/>
            <a:ext cx="873919" cy="734616"/>
          </a:xfrm>
          <a:prstGeom prst="roundRect">
            <a:avLst>
              <a:gd name="adj" fmla="val 828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1. Dashboard</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Task Tabs</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Filtering</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Request Details</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Print</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Reassign Task</a:t>
            </a:r>
          </a:p>
          <a:p>
            <a:pPr marL="128588" indent="-128588" defTabSz="685800">
              <a:buFont typeface="Arial" panose="020B0604020202020204" pitchFamily="34" charset="0"/>
              <a:buChar char="•"/>
              <a:defRPr/>
            </a:pPr>
            <a:r>
              <a:rPr lang="en-US" sz="600" err="1">
                <a:solidFill>
                  <a:srgbClr val="FFFFFF"/>
                </a:solidFill>
                <a:latin typeface="U.S. Bank Circular" panose="020B0504010101010104" pitchFamily="34" charset="0"/>
                <a:cs typeface="U.S. Bank Circular" panose="020B0504010101010104" pitchFamily="34" charset="0"/>
              </a:rPr>
              <a:t>Filenet</a:t>
            </a:r>
            <a:endParaRPr lang="en-US" sz="600">
              <a:solidFill>
                <a:srgbClr val="FFFFFF"/>
              </a:solidFill>
              <a:latin typeface="U.S. Bank Circular" panose="020B0504010101010104" pitchFamily="34" charset="0"/>
              <a:cs typeface="U.S. Bank Circular" panose="020B0504010101010104" pitchFamily="34" charset="0"/>
            </a:endParaRPr>
          </a:p>
        </p:txBody>
      </p:sp>
      <p:sp>
        <p:nvSpPr>
          <p:cNvPr id="12" name="Rectangle: Rounded Corners 11">
            <a:extLst>
              <a:ext uri="{FF2B5EF4-FFF2-40B4-BE49-F238E27FC236}">
                <a16:creationId xmlns:a16="http://schemas.microsoft.com/office/drawing/2014/main" id="{355C391F-6327-5542-45FF-134307AC59D0}"/>
              </a:ext>
            </a:extLst>
          </p:cNvPr>
          <p:cNvSpPr/>
          <p:nvPr/>
        </p:nvSpPr>
        <p:spPr>
          <a:xfrm>
            <a:off x="32148" y="250507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3. Processor</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Employee Service</a:t>
            </a:r>
          </a:p>
          <a:p>
            <a:pPr marL="128588" indent="-128588" defTabSz="685800">
              <a:buFont typeface="Arial" panose="020B0604020202020204" pitchFamily="34" charset="0"/>
              <a:buChar char="•"/>
              <a:defRPr/>
            </a:pPr>
            <a:r>
              <a:rPr lang="en-US" sz="600" err="1">
                <a:solidFill>
                  <a:srgbClr val="FFFFFF"/>
                </a:solidFill>
                <a:latin typeface="U.S. Bank Circular" panose="020B0504010101010104" pitchFamily="34" charset="0"/>
                <a:cs typeface="U.S. Bank Circular" panose="020B0504010101010104" pitchFamily="34" charset="0"/>
              </a:rPr>
              <a:t>GraphQL</a:t>
            </a:r>
            <a:endParaRPr lang="en-US" sz="600">
              <a:solidFill>
                <a:srgbClr val="FFFFFF"/>
              </a:solidFill>
              <a:latin typeface="U.S. Bank Circular" panose="020B0504010101010104" pitchFamily="34" charset="0"/>
              <a:cs typeface="U.S. Bank Circular" panose="020B0504010101010104" pitchFamily="34" charset="0"/>
            </a:endParaRP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SMTP</a:t>
            </a:r>
          </a:p>
        </p:txBody>
      </p:sp>
      <p:sp>
        <p:nvSpPr>
          <p:cNvPr id="13" name="Rectangle: Rounded Corners 12">
            <a:extLst>
              <a:ext uri="{FF2B5EF4-FFF2-40B4-BE49-F238E27FC236}">
                <a16:creationId xmlns:a16="http://schemas.microsoft.com/office/drawing/2014/main" id="{215A7165-FD72-7944-C522-58A7D8BEC125}"/>
              </a:ext>
            </a:extLst>
          </p:cNvPr>
          <p:cNvSpPr/>
          <p:nvPr/>
        </p:nvSpPr>
        <p:spPr>
          <a:xfrm>
            <a:off x="32148" y="332303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5. Manage Memo Stationery</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Create, Edit, Delete</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p:txBody>
      </p:sp>
      <p:sp>
        <p:nvSpPr>
          <p:cNvPr id="14" name="Rectangle: Rounded Corners 13">
            <a:extLst>
              <a:ext uri="{FF2B5EF4-FFF2-40B4-BE49-F238E27FC236}">
                <a16:creationId xmlns:a16="http://schemas.microsoft.com/office/drawing/2014/main" id="{08383D72-B1FF-282A-BA5B-94E9D16368AA}"/>
              </a:ext>
            </a:extLst>
          </p:cNvPr>
          <p:cNvSpPr/>
          <p:nvPr/>
        </p:nvSpPr>
        <p:spPr>
          <a:xfrm>
            <a:off x="923601" y="33242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6. Update Routing Policy</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Create, Edit, Delete</a:t>
            </a:r>
          </a:p>
        </p:txBody>
      </p:sp>
      <p:sp>
        <p:nvSpPr>
          <p:cNvPr id="78" name="Rectangle: Rounded Corners 77">
            <a:extLst>
              <a:ext uri="{FF2B5EF4-FFF2-40B4-BE49-F238E27FC236}">
                <a16:creationId xmlns:a16="http://schemas.microsoft.com/office/drawing/2014/main" id="{ED9EB70D-2EEB-2A8A-3B55-3F02E4EE7065}"/>
              </a:ext>
            </a:extLst>
          </p:cNvPr>
          <p:cNvSpPr/>
          <p:nvPr/>
        </p:nvSpPr>
        <p:spPr>
          <a:xfrm>
            <a:off x="925116" y="1687116"/>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2. Task Manager</a:t>
            </a:r>
          </a:p>
        </p:txBody>
      </p:sp>
      <p:sp>
        <p:nvSpPr>
          <p:cNvPr id="79" name="Rectangle: Rounded Corners 78">
            <a:extLst>
              <a:ext uri="{FF2B5EF4-FFF2-40B4-BE49-F238E27FC236}">
                <a16:creationId xmlns:a16="http://schemas.microsoft.com/office/drawing/2014/main" id="{6A661F97-D155-D964-5515-61E7E87FA503}"/>
              </a:ext>
            </a:extLst>
          </p:cNvPr>
          <p:cNvSpPr/>
          <p:nvPr/>
        </p:nvSpPr>
        <p:spPr>
          <a:xfrm>
            <a:off x="925116" y="250507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4. Second /Third Approver</a:t>
            </a:r>
          </a:p>
          <a:p>
            <a:pPr marL="128588" indent="-128588" defTabSz="685800">
              <a:buFont typeface="Arial" panose="020B0604020202020204" pitchFamily="34" charset="0"/>
              <a:buChar char="•"/>
              <a:defRPr/>
            </a:pPr>
            <a:r>
              <a:rPr lang="en-US" sz="600" err="1">
                <a:solidFill>
                  <a:srgbClr val="FFFFFF"/>
                </a:solidFill>
                <a:latin typeface="U.S. Bank Circular" panose="020B0504010101010104" pitchFamily="34" charset="0"/>
                <a:cs typeface="U.S. Bank Circular" panose="020B0504010101010104" pitchFamily="34" charset="0"/>
              </a:rPr>
              <a:t>Filenet</a:t>
            </a:r>
            <a:endParaRPr lang="en-US" sz="600">
              <a:solidFill>
                <a:srgbClr val="FFFFFF"/>
              </a:solidFill>
              <a:latin typeface="U.S. Bank Circular" panose="020B0504010101010104" pitchFamily="34" charset="0"/>
              <a:cs typeface="U.S. Bank Circular" panose="020B0504010101010104" pitchFamily="34" charset="0"/>
            </a:endParaRPr>
          </a:p>
        </p:txBody>
      </p:sp>
      <p:sp>
        <p:nvSpPr>
          <p:cNvPr id="82" name="Rectangle: Rounded Corners 81">
            <a:extLst>
              <a:ext uri="{FF2B5EF4-FFF2-40B4-BE49-F238E27FC236}">
                <a16:creationId xmlns:a16="http://schemas.microsoft.com/office/drawing/2014/main" id="{5B8BD656-DF0D-B654-CF02-BC4C6414F751}"/>
              </a:ext>
            </a:extLst>
          </p:cNvPr>
          <p:cNvSpPr/>
          <p:nvPr/>
        </p:nvSpPr>
        <p:spPr>
          <a:xfrm>
            <a:off x="1872854" y="1687116"/>
            <a:ext cx="873919" cy="734616"/>
          </a:xfrm>
          <a:prstGeom prst="roundRect">
            <a:avLst>
              <a:gd name="adj" fmla="val 828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1. Dashboard</a:t>
            </a:r>
          </a:p>
        </p:txBody>
      </p:sp>
      <p:sp>
        <p:nvSpPr>
          <p:cNvPr id="83" name="Rectangle: Rounded Corners 82">
            <a:extLst>
              <a:ext uri="{FF2B5EF4-FFF2-40B4-BE49-F238E27FC236}">
                <a16:creationId xmlns:a16="http://schemas.microsoft.com/office/drawing/2014/main" id="{F35CD434-CA4B-78BF-7627-2814A059DC9F}"/>
              </a:ext>
            </a:extLst>
          </p:cNvPr>
          <p:cNvSpPr/>
          <p:nvPr/>
        </p:nvSpPr>
        <p:spPr>
          <a:xfrm>
            <a:off x="2757488" y="1687116"/>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2. Analyst Task</a:t>
            </a:r>
          </a:p>
        </p:txBody>
      </p:sp>
      <p:sp>
        <p:nvSpPr>
          <p:cNvPr id="84" name="Rectangle: Rounded Corners 83">
            <a:extLst>
              <a:ext uri="{FF2B5EF4-FFF2-40B4-BE49-F238E27FC236}">
                <a16:creationId xmlns:a16="http://schemas.microsoft.com/office/drawing/2014/main" id="{E99E7387-2ECD-1D76-7F6E-757442760546}"/>
              </a:ext>
            </a:extLst>
          </p:cNvPr>
          <p:cNvSpPr/>
          <p:nvPr/>
        </p:nvSpPr>
        <p:spPr>
          <a:xfrm>
            <a:off x="3698082" y="1687116"/>
            <a:ext cx="873919" cy="734616"/>
          </a:xfrm>
          <a:prstGeom prst="roundRect">
            <a:avLst>
              <a:gd name="adj" fmla="val 828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1. Dashboard</a:t>
            </a:r>
          </a:p>
          <a:p>
            <a:pPr marL="128588" indent="-128588">
              <a:buFont typeface="Arial"/>
              <a:buChar char="•"/>
              <a:defRPr/>
            </a:pPr>
            <a:r>
              <a:rPr lang="en-US" sz="750" err="1">
                <a:solidFill>
                  <a:srgbClr val="FFFFFF"/>
                </a:solidFill>
                <a:latin typeface="U.S. Bank Circular"/>
                <a:cs typeface="U.S. Bank Circular"/>
              </a:rPr>
              <a:t>Filenet</a:t>
            </a:r>
            <a:endParaRPr lang="en-US" sz="750">
              <a:solidFill>
                <a:srgbClr val="FFFFFF"/>
              </a:solidFill>
              <a:latin typeface="U.S. Bank Circular" panose="020B0504010101010104" pitchFamily="34" charset="0"/>
              <a:cs typeface="U.S. Bank Circular" panose="020B0504010101010104" pitchFamily="34" charset="0"/>
            </a:endParaRPr>
          </a:p>
        </p:txBody>
      </p:sp>
      <p:sp>
        <p:nvSpPr>
          <p:cNvPr id="85" name="Rectangle: Rounded Corners 84">
            <a:extLst>
              <a:ext uri="{FF2B5EF4-FFF2-40B4-BE49-F238E27FC236}">
                <a16:creationId xmlns:a16="http://schemas.microsoft.com/office/drawing/2014/main" id="{02ADC4BE-C6C3-539A-9C8A-5361665D63ED}"/>
              </a:ext>
            </a:extLst>
          </p:cNvPr>
          <p:cNvSpPr/>
          <p:nvPr/>
        </p:nvSpPr>
        <p:spPr>
          <a:xfrm>
            <a:off x="3698082" y="24860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3. Incoming Transaction </a:t>
            </a:r>
          </a:p>
          <a:p>
            <a:pPr marL="128588" indent="-128588">
              <a:buFont typeface="Arial"/>
              <a:buChar char="•"/>
              <a:defRPr/>
            </a:pPr>
            <a:r>
              <a:rPr lang="en-US" sz="750" err="1">
                <a:solidFill>
                  <a:srgbClr val="FFFFFF"/>
                </a:solidFill>
                <a:latin typeface="U.S. Bank Circular"/>
                <a:cs typeface="U.S. Bank Circular"/>
              </a:rPr>
              <a:t>Arcaria</a:t>
            </a:r>
            <a:endParaRPr lang="en-US" sz="750">
              <a:solidFill>
                <a:srgbClr val="FFFFFF"/>
              </a:solidFill>
              <a:latin typeface="U.S. Bank Circular"/>
              <a:cs typeface="U.S. Bank Circular"/>
            </a:endParaRPr>
          </a:p>
          <a:p>
            <a:pPr marL="128588" indent="-128588">
              <a:buFont typeface="Arial"/>
              <a:buChar char="•"/>
              <a:defRPr/>
            </a:pPr>
            <a:r>
              <a:rPr lang="en-US" sz="750" err="1">
                <a:solidFill>
                  <a:srgbClr val="FFFFFF"/>
                </a:solidFill>
                <a:latin typeface="U.S. Bank Circular"/>
                <a:cs typeface="U.S. Bank Circular"/>
              </a:rPr>
              <a:t>Filenet</a:t>
            </a:r>
            <a:endParaRPr lang="en-US" sz="750">
              <a:solidFill>
                <a:srgbClr val="FFFFFF"/>
              </a:solidFill>
              <a:latin typeface="U.S. Bank Circular"/>
              <a:cs typeface="U.S. Bank Circular"/>
            </a:endParaRPr>
          </a:p>
        </p:txBody>
      </p:sp>
      <p:sp>
        <p:nvSpPr>
          <p:cNvPr id="86" name="Rectangle: Rounded Corners 85">
            <a:extLst>
              <a:ext uri="{FF2B5EF4-FFF2-40B4-BE49-F238E27FC236}">
                <a16:creationId xmlns:a16="http://schemas.microsoft.com/office/drawing/2014/main" id="{439EA921-DE54-7673-F9F0-F5BDEBC051F1}"/>
              </a:ext>
            </a:extLst>
          </p:cNvPr>
          <p:cNvSpPr/>
          <p:nvPr/>
        </p:nvSpPr>
        <p:spPr>
          <a:xfrm>
            <a:off x="4583907" y="1687116"/>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2. Valuation </a:t>
            </a:r>
          </a:p>
          <a:p>
            <a:pPr marL="128588" indent="-128588">
              <a:buFont typeface="Arial"/>
              <a:buChar char="•"/>
              <a:defRPr/>
            </a:pPr>
            <a:r>
              <a:rPr lang="en-US" sz="750">
                <a:solidFill>
                  <a:srgbClr val="FFFFFF"/>
                </a:solidFill>
                <a:latin typeface="U.S. Bank Circular"/>
                <a:cs typeface="U.S. Bank Circular"/>
              </a:rPr>
              <a:t>SMONIK</a:t>
            </a:r>
            <a:endParaRPr lang="en-US" sz="750">
              <a:solidFill>
                <a:srgbClr val="FFFFFF"/>
              </a:solidFill>
              <a:latin typeface="U.S. Bank Circular" panose="020B0504010101010104" pitchFamily="34" charset="0"/>
              <a:cs typeface="U.S. Bank Circular" panose="020B0504010101010104" pitchFamily="34" charset="0"/>
            </a:endParaRPr>
          </a:p>
          <a:p>
            <a:pPr marL="128588" indent="-128588">
              <a:buFont typeface="Arial"/>
              <a:buChar char="•"/>
              <a:defRPr/>
            </a:pPr>
            <a:r>
              <a:rPr lang="en-US" sz="750" err="1">
                <a:solidFill>
                  <a:srgbClr val="FFFFFF"/>
                </a:solidFill>
                <a:latin typeface="U.S. Bank Circular"/>
                <a:cs typeface="U.S. Bank Circular"/>
              </a:rPr>
              <a:t>Filenet</a:t>
            </a:r>
            <a:endParaRPr lang="en-US" sz="750">
              <a:solidFill>
                <a:srgbClr val="FFFFFF"/>
              </a:solidFill>
              <a:latin typeface="U.S. Bank Circular"/>
              <a:cs typeface="U.S. Bank Circular"/>
            </a:endParaRPr>
          </a:p>
        </p:txBody>
      </p:sp>
      <p:sp>
        <p:nvSpPr>
          <p:cNvPr id="103" name="Rectangle: Rounded Corners 102">
            <a:extLst>
              <a:ext uri="{FF2B5EF4-FFF2-40B4-BE49-F238E27FC236}">
                <a16:creationId xmlns:a16="http://schemas.microsoft.com/office/drawing/2014/main" id="{DA9692EC-0325-47C4-A03F-51F1244E1271}"/>
              </a:ext>
            </a:extLst>
          </p:cNvPr>
          <p:cNvSpPr/>
          <p:nvPr/>
        </p:nvSpPr>
        <p:spPr>
          <a:xfrm>
            <a:off x="5524500" y="1687116"/>
            <a:ext cx="873919" cy="734616"/>
          </a:xfrm>
          <a:prstGeom prst="roundRect">
            <a:avLst>
              <a:gd name="adj" fmla="val 828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defTabSz="685800">
              <a:buFontTx/>
              <a:buAutoNum type="arabicPeriod"/>
              <a:defRPr/>
            </a:pPr>
            <a:r>
              <a:rPr lang="en-US" sz="750">
                <a:solidFill>
                  <a:srgbClr val="FFFFFF"/>
                </a:solidFill>
                <a:latin typeface="U.S. Bank Circular"/>
                <a:cs typeface="U.S. Bank Circular"/>
              </a:rPr>
              <a:t>Dashboard</a:t>
            </a:r>
          </a:p>
          <a:p>
            <a:pPr marL="128588" indent="-128588" defTabSz="685800">
              <a:buFont typeface="Arial" panose="020B0604020202020204" pitchFamily="34" charset="0"/>
              <a:buChar char="•"/>
              <a:defRPr/>
            </a:pPr>
            <a:r>
              <a:rPr lang="en-US" sz="600">
                <a:solidFill>
                  <a:srgbClr val="FFFFFF"/>
                </a:solidFill>
                <a:latin typeface="U.S. Bank Circular"/>
                <a:cs typeface="U.S. Bank Circular"/>
              </a:rPr>
              <a:t>Custom Access </a:t>
            </a:r>
          </a:p>
          <a:p>
            <a:pPr marL="128588" indent="-128588" defTabSz="685800">
              <a:buFont typeface="Arial" panose="020B0604020202020204" pitchFamily="34" charset="0"/>
              <a:buChar char="•"/>
              <a:defRPr/>
            </a:pPr>
            <a:r>
              <a:rPr lang="en-US" sz="600">
                <a:solidFill>
                  <a:srgbClr val="FFFFFF"/>
                </a:solidFill>
                <a:latin typeface="U.S. Bank Circular"/>
                <a:cs typeface="U.S. Bank Circular"/>
              </a:rPr>
              <a:t>Print/Edit Request</a:t>
            </a:r>
          </a:p>
          <a:p>
            <a:pPr marL="128588" indent="-128588" defTabSz="685800">
              <a:buFont typeface="Arial" panose="020B0604020202020204" pitchFamily="34" charset="0"/>
              <a:buChar char="•"/>
              <a:defRPr/>
            </a:pPr>
            <a:r>
              <a:rPr lang="en-US" sz="600">
                <a:solidFill>
                  <a:srgbClr val="FFFFFF"/>
                </a:solidFill>
                <a:latin typeface="U.S. Bank Circular"/>
                <a:cs typeface="U.S. Bank Circular"/>
              </a:rPr>
              <a:t>Electronic File Upload</a:t>
            </a:r>
          </a:p>
          <a:p>
            <a:pPr marL="128588" indent="-128588" defTabSz="685800">
              <a:buFont typeface="Arial" panose="020B0604020202020204" pitchFamily="34" charset="0"/>
              <a:buChar char="•"/>
              <a:defRPr/>
            </a:pPr>
            <a:r>
              <a:rPr lang="en-US" sz="600" err="1">
                <a:solidFill>
                  <a:srgbClr val="FFFFFF"/>
                </a:solidFill>
                <a:latin typeface="U.S. Bank Circular" panose="020B0504010101010104" pitchFamily="34" charset="0"/>
                <a:cs typeface="U.S. Bank Circular" panose="020B0504010101010104" pitchFamily="34" charset="0"/>
              </a:rPr>
              <a:t>Filenet</a:t>
            </a:r>
            <a:endParaRPr lang="en-US" sz="600">
              <a:solidFill>
                <a:srgbClr val="FFFFFF"/>
              </a:solidFill>
              <a:latin typeface="U.S. Bank Circular" panose="020B0504010101010104" pitchFamily="34" charset="0"/>
              <a:cs typeface="U.S. Bank Circular" panose="020B0504010101010104" pitchFamily="34" charset="0"/>
            </a:endParaRPr>
          </a:p>
        </p:txBody>
      </p:sp>
      <p:sp>
        <p:nvSpPr>
          <p:cNvPr id="104" name="Rectangle: Rounded Corners 103">
            <a:extLst>
              <a:ext uri="{FF2B5EF4-FFF2-40B4-BE49-F238E27FC236}">
                <a16:creationId xmlns:a16="http://schemas.microsoft.com/office/drawing/2014/main" id="{1B5F9D0C-C4B4-C617-836A-FADF71CD03F6}"/>
              </a:ext>
            </a:extLst>
          </p:cNvPr>
          <p:cNvSpPr/>
          <p:nvPr/>
        </p:nvSpPr>
        <p:spPr>
          <a:xfrm>
            <a:off x="5518833" y="3323034"/>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4. Process Request</a:t>
            </a:r>
          </a:p>
          <a:p>
            <a:pPr marL="128588" indent="-128588">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a:p>
            <a:pPr defTabSz="685800">
              <a:defRPr/>
            </a:pPr>
            <a:endParaRPr lang="en-US" sz="750">
              <a:solidFill>
                <a:srgbClr val="FFFFFF"/>
              </a:solidFill>
              <a:latin typeface="U.S. Bank Circular" panose="020B0504010101010104" pitchFamily="34" charset="0"/>
              <a:cs typeface="U.S. Bank Circular" panose="020B0504010101010104" pitchFamily="34" charset="0"/>
            </a:endParaRPr>
          </a:p>
        </p:txBody>
      </p:sp>
      <p:sp>
        <p:nvSpPr>
          <p:cNvPr id="105" name="Rectangle: Rounded Corners 104">
            <a:extLst>
              <a:ext uri="{FF2B5EF4-FFF2-40B4-BE49-F238E27FC236}">
                <a16:creationId xmlns:a16="http://schemas.microsoft.com/office/drawing/2014/main" id="{359CA094-0362-9528-A6BA-ABA654A7BA62}"/>
              </a:ext>
            </a:extLst>
          </p:cNvPr>
          <p:cNvSpPr/>
          <p:nvPr/>
        </p:nvSpPr>
        <p:spPr>
          <a:xfrm>
            <a:off x="6402586" y="2494914"/>
            <a:ext cx="873919" cy="734616"/>
          </a:xfrm>
          <a:prstGeom prst="roundRect">
            <a:avLst>
              <a:gd name="adj" fmla="val 8286"/>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3. Form Upload</a:t>
            </a:r>
          </a:p>
          <a:p>
            <a:pPr marL="128588" indent="-128588">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p:txBody>
      </p:sp>
      <p:sp>
        <p:nvSpPr>
          <p:cNvPr id="106" name="Rectangle: Rounded Corners 105">
            <a:extLst>
              <a:ext uri="{FF2B5EF4-FFF2-40B4-BE49-F238E27FC236}">
                <a16:creationId xmlns:a16="http://schemas.microsoft.com/office/drawing/2014/main" id="{198BD416-1C72-6E12-4583-B8503582D554}"/>
              </a:ext>
            </a:extLst>
          </p:cNvPr>
          <p:cNvSpPr/>
          <p:nvPr/>
        </p:nvSpPr>
        <p:spPr>
          <a:xfrm>
            <a:off x="6410325" y="1687116"/>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2. Create Request</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Phase 3</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p:txBody>
      </p:sp>
      <p:sp>
        <p:nvSpPr>
          <p:cNvPr id="107" name="Rectangle: Rounded Corners 106">
            <a:extLst>
              <a:ext uri="{FF2B5EF4-FFF2-40B4-BE49-F238E27FC236}">
                <a16:creationId xmlns:a16="http://schemas.microsoft.com/office/drawing/2014/main" id="{967AB515-DFE5-C96A-1A6D-685338AA065C}"/>
              </a:ext>
            </a:extLst>
          </p:cNvPr>
          <p:cNvSpPr/>
          <p:nvPr/>
        </p:nvSpPr>
        <p:spPr>
          <a:xfrm>
            <a:off x="5523309" y="2505075"/>
            <a:ext cx="873919" cy="734616"/>
          </a:xfrm>
          <a:prstGeom prst="roundRect">
            <a:avLst>
              <a:gd name="adj" fmla="val 828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3. </a:t>
            </a:r>
            <a:r>
              <a:rPr lang="en-US" sz="750" err="1">
                <a:solidFill>
                  <a:srgbClr val="FFFFFF"/>
                </a:solidFill>
                <a:latin typeface="U.S. Bank Circular" panose="020B0504010101010104" pitchFamily="34" charset="0"/>
                <a:cs typeface="U.S. Bank Circular" panose="020B0504010101010104" pitchFamily="34" charset="0"/>
              </a:rPr>
              <a:t>eSign</a:t>
            </a:r>
            <a:r>
              <a:rPr lang="en-US" sz="750">
                <a:solidFill>
                  <a:srgbClr val="FFFFFF"/>
                </a:solidFill>
                <a:latin typeface="U.S. Bank Circular" panose="020B0504010101010104" pitchFamily="34" charset="0"/>
                <a:cs typeface="U.S. Bank Circular" panose="020B0504010101010104" pitchFamily="34" charset="0"/>
              </a:rPr>
              <a:t> Receipt</a:t>
            </a:r>
          </a:p>
          <a:p>
            <a:pPr marL="128588" indent="-128588">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a:p>
            <a:pPr marL="171450" indent="-171450" defTabSz="685800">
              <a:buFontTx/>
              <a:buAutoNum type="arabicPeriod" startAt="3"/>
              <a:defRPr/>
            </a:pPr>
            <a:endParaRPr lang="en-US" sz="750">
              <a:solidFill>
                <a:srgbClr val="FFFFFF"/>
              </a:solidFill>
              <a:latin typeface="U.S. Bank Circular" panose="020B0504010101010104" pitchFamily="34" charset="0"/>
              <a:cs typeface="U.S. Bank Circular" panose="020B0504010101010104" pitchFamily="34" charset="0"/>
            </a:endParaRPr>
          </a:p>
        </p:txBody>
      </p:sp>
      <p:sp>
        <p:nvSpPr>
          <p:cNvPr id="113" name="Rectangle: Rounded Corners 112">
            <a:extLst>
              <a:ext uri="{FF2B5EF4-FFF2-40B4-BE49-F238E27FC236}">
                <a16:creationId xmlns:a16="http://schemas.microsoft.com/office/drawing/2014/main" id="{7E15F4D0-137A-F663-6EEA-78565FA5A16B}"/>
              </a:ext>
            </a:extLst>
          </p:cNvPr>
          <p:cNvSpPr/>
          <p:nvPr/>
        </p:nvSpPr>
        <p:spPr>
          <a:xfrm>
            <a:off x="1872854" y="250507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3. Banker Task</a:t>
            </a:r>
          </a:p>
        </p:txBody>
      </p:sp>
      <p:sp>
        <p:nvSpPr>
          <p:cNvPr id="114" name="Rectangle: Rounded Corners 113">
            <a:extLst>
              <a:ext uri="{FF2B5EF4-FFF2-40B4-BE49-F238E27FC236}">
                <a16:creationId xmlns:a16="http://schemas.microsoft.com/office/drawing/2014/main" id="{7C615B58-A335-B8CA-51A7-B87DCC82BFD4}"/>
              </a:ext>
            </a:extLst>
          </p:cNvPr>
          <p:cNvSpPr/>
          <p:nvPr/>
        </p:nvSpPr>
        <p:spPr>
          <a:xfrm>
            <a:off x="2757488" y="250507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4. Supervisor Task</a:t>
            </a:r>
          </a:p>
        </p:txBody>
      </p:sp>
      <p:sp>
        <p:nvSpPr>
          <p:cNvPr id="115" name="Rectangle: Rounded Corners 114">
            <a:extLst>
              <a:ext uri="{FF2B5EF4-FFF2-40B4-BE49-F238E27FC236}">
                <a16:creationId xmlns:a16="http://schemas.microsoft.com/office/drawing/2014/main" id="{FC4AF31E-E58E-B907-CDD9-24A3B389D648}"/>
              </a:ext>
            </a:extLst>
          </p:cNvPr>
          <p:cNvSpPr/>
          <p:nvPr/>
        </p:nvSpPr>
        <p:spPr>
          <a:xfrm>
            <a:off x="1872854" y="33242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5. Compliance Task</a:t>
            </a:r>
          </a:p>
        </p:txBody>
      </p:sp>
      <p:sp>
        <p:nvSpPr>
          <p:cNvPr id="117" name="Rectangle: Rounded Corners 116">
            <a:extLst>
              <a:ext uri="{FF2B5EF4-FFF2-40B4-BE49-F238E27FC236}">
                <a16:creationId xmlns:a16="http://schemas.microsoft.com/office/drawing/2014/main" id="{6BE05FE4-6497-DF48-FF35-279479A351D2}"/>
              </a:ext>
            </a:extLst>
          </p:cNvPr>
          <p:cNvSpPr/>
          <p:nvPr/>
        </p:nvSpPr>
        <p:spPr>
          <a:xfrm>
            <a:off x="3698082" y="33242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5. Perform Backdating</a:t>
            </a:r>
          </a:p>
          <a:p>
            <a:pPr marL="128588" indent="-128588">
              <a:buFont typeface="Arial"/>
              <a:buChar char="•"/>
              <a:defRPr/>
            </a:pPr>
            <a:r>
              <a:rPr lang="en-US" sz="750" err="1">
                <a:solidFill>
                  <a:srgbClr val="FFFFFF"/>
                </a:solidFill>
                <a:latin typeface="U.S. Bank Circular"/>
                <a:cs typeface="U.S. Bank Circular"/>
              </a:rPr>
              <a:t>Filenet</a:t>
            </a:r>
          </a:p>
        </p:txBody>
      </p:sp>
      <p:sp>
        <p:nvSpPr>
          <p:cNvPr id="118" name="Rectangle: Rounded Corners 117">
            <a:extLst>
              <a:ext uri="{FF2B5EF4-FFF2-40B4-BE49-F238E27FC236}">
                <a16:creationId xmlns:a16="http://schemas.microsoft.com/office/drawing/2014/main" id="{856E0606-237D-0E1B-8798-01DCE1B4710F}"/>
              </a:ext>
            </a:extLst>
          </p:cNvPr>
          <p:cNvSpPr/>
          <p:nvPr/>
        </p:nvSpPr>
        <p:spPr>
          <a:xfrm>
            <a:off x="4579144" y="24860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4. Outgoing Transaction </a:t>
            </a:r>
          </a:p>
          <a:p>
            <a:pPr marL="128588" indent="-128588">
              <a:buFont typeface="Arial"/>
              <a:buChar char="•"/>
              <a:defRPr/>
            </a:pPr>
            <a:r>
              <a:rPr lang="en-US" sz="750" err="1">
                <a:solidFill>
                  <a:srgbClr val="FFFFFF"/>
                </a:solidFill>
                <a:latin typeface="U.S. Bank Circular"/>
                <a:cs typeface="U.S. Bank Circular"/>
              </a:rPr>
              <a:t>Arcaria</a:t>
            </a:r>
            <a:endParaRPr lang="en-US" sz="750">
              <a:solidFill>
                <a:srgbClr val="FFFFFF"/>
              </a:solidFill>
              <a:latin typeface="U.S. Bank Circular" panose="020B0504010101010104" pitchFamily="34" charset="0"/>
              <a:cs typeface="U.S. Bank Circular" panose="020B0504010101010104" pitchFamily="34" charset="0"/>
            </a:endParaRPr>
          </a:p>
          <a:p>
            <a:pPr marL="128588" indent="-128588">
              <a:buFont typeface="Arial"/>
              <a:buChar char="•"/>
              <a:defRPr/>
            </a:pPr>
            <a:r>
              <a:rPr lang="en-US" sz="750" err="1">
                <a:solidFill>
                  <a:srgbClr val="FFFFFF"/>
                </a:solidFill>
                <a:latin typeface="U.S. Bank Circular"/>
                <a:cs typeface="U.S. Bank Circular"/>
              </a:rPr>
              <a:t>Filenet</a:t>
            </a:r>
            <a:endParaRPr lang="en-US" sz="750">
              <a:solidFill>
                <a:srgbClr val="FFFFFF"/>
              </a:solidFill>
              <a:latin typeface="U.S. Bank Circular" panose="020B0504010101010104" pitchFamily="34" charset="0"/>
              <a:cs typeface="U.S. Bank Circular" panose="020B0504010101010104" pitchFamily="34" charset="0"/>
            </a:endParaRPr>
          </a:p>
        </p:txBody>
      </p:sp>
      <p:sp>
        <p:nvSpPr>
          <p:cNvPr id="9" name="Rectangle: Rounded Corners 8">
            <a:extLst>
              <a:ext uri="{FF2B5EF4-FFF2-40B4-BE49-F238E27FC236}">
                <a16:creationId xmlns:a16="http://schemas.microsoft.com/office/drawing/2014/main" id="{D96EA9BA-6D98-3C2E-C395-5F704B9095F0}"/>
              </a:ext>
            </a:extLst>
          </p:cNvPr>
          <p:cNvSpPr/>
          <p:nvPr/>
        </p:nvSpPr>
        <p:spPr>
          <a:xfrm>
            <a:off x="4581525" y="3324225"/>
            <a:ext cx="873919" cy="73461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6. Secondary Review</a:t>
            </a:r>
          </a:p>
          <a:p>
            <a:pPr marL="128588" indent="-128588">
              <a:buFont typeface="Arial"/>
              <a:buChar char="•"/>
              <a:defRPr/>
            </a:pPr>
            <a:r>
              <a:rPr lang="en-US" sz="750" err="1">
                <a:solidFill>
                  <a:srgbClr val="FFFFFF"/>
                </a:solidFill>
                <a:latin typeface="U.S. Bank Circular"/>
                <a:cs typeface="U.S. Bank Circular"/>
              </a:rPr>
              <a:t>Filenet</a:t>
            </a:r>
            <a:endParaRPr lang="en-US" sz="750">
              <a:solidFill>
                <a:srgbClr val="FFFFFF"/>
              </a:solidFill>
              <a:latin typeface="U.S. Bank Circular"/>
              <a:cs typeface="U.S. Bank Circular"/>
            </a:endParaRPr>
          </a:p>
        </p:txBody>
      </p:sp>
      <p:grpSp>
        <p:nvGrpSpPr>
          <p:cNvPr id="11" name="Group 10">
            <a:extLst>
              <a:ext uri="{FF2B5EF4-FFF2-40B4-BE49-F238E27FC236}">
                <a16:creationId xmlns:a16="http://schemas.microsoft.com/office/drawing/2014/main" id="{D946D93B-DEB2-C00C-D496-1BFBF2C5D5D6}"/>
              </a:ext>
            </a:extLst>
          </p:cNvPr>
          <p:cNvGrpSpPr/>
          <p:nvPr/>
        </p:nvGrpSpPr>
        <p:grpSpPr>
          <a:xfrm>
            <a:off x="7353300" y="1696965"/>
            <a:ext cx="873919" cy="716106"/>
            <a:chOff x="10231582" y="4998893"/>
            <a:chExt cx="1165225" cy="954808"/>
          </a:xfrm>
        </p:grpSpPr>
        <p:sp>
          <p:nvSpPr>
            <p:cNvPr id="108" name="Rectangle: Rounded Corners 107">
              <a:extLst>
                <a:ext uri="{FF2B5EF4-FFF2-40B4-BE49-F238E27FC236}">
                  <a16:creationId xmlns:a16="http://schemas.microsoft.com/office/drawing/2014/main" id="{B766498B-5907-A4AA-4E37-1A0008605FF6}"/>
                </a:ext>
              </a:extLst>
            </p:cNvPr>
            <p:cNvSpPr/>
            <p:nvPr/>
          </p:nvSpPr>
          <p:spPr>
            <a:xfrm>
              <a:off x="10231582" y="4998893"/>
              <a:ext cx="1165225" cy="408131"/>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1. Initiate and Submit Request</a:t>
              </a:r>
            </a:p>
          </p:txBody>
        </p:sp>
        <p:sp>
          <p:nvSpPr>
            <p:cNvPr id="10" name="Rectangle: Rounded Corners 9">
              <a:extLst>
                <a:ext uri="{FF2B5EF4-FFF2-40B4-BE49-F238E27FC236}">
                  <a16:creationId xmlns:a16="http://schemas.microsoft.com/office/drawing/2014/main" id="{082A83BC-3546-BD51-0EA1-9084B32A22F5}"/>
                </a:ext>
              </a:extLst>
            </p:cNvPr>
            <p:cNvSpPr/>
            <p:nvPr/>
          </p:nvSpPr>
          <p:spPr>
            <a:xfrm>
              <a:off x="10231582" y="5529694"/>
              <a:ext cx="1165225" cy="424007"/>
            </a:xfrm>
            <a:prstGeom prst="roundRect">
              <a:avLst>
                <a:gd name="adj" fmla="val 828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3. Perform Dual Authorization</a:t>
              </a:r>
            </a:p>
          </p:txBody>
        </p:sp>
      </p:grpSp>
      <p:grpSp>
        <p:nvGrpSpPr>
          <p:cNvPr id="15" name="Group 14">
            <a:extLst>
              <a:ext uri="{FF2B5EF4-FFF2-40B4-BE49-F238E27FC236}">
                <a16:creationId xmlns:a16="http://schemas.microsoft.com/office/drawing/2014/main" id="{EC1E257E-34F0-281A-F7D5-609C938FCC98}"/>
              </a:ext>
            </a:extLst>
          </p:cNvPr>
          <p:cNvGrpSpPr/>
          <p:nvPr/>
        </p:nvGrpSpPr>
        <p:grpSpPr>
          <a:xfrm>
            <a:off x="8236527" y="1696965"/>
            <a:ext cx="873919" cy="716107"/>
            <a:chOff x="10231582" y="4998893"/>
            <a:chExt cx="1165225" cy="954809"/>
          </a:xfrm>
        </p:grpSpPr>
        <p:sp>
          <p:nvSpPr>
            <p:cNvPr id="16" name="Rectangle: Rounded Corners 15">
              <a:extLst>
                <a:ext uri="{FF2B5EF4-FFF2-40B4-BE49-F238E27FC236}">
                  <a16:creationId xmlns:a16="http://schemas.microsoft.com/office/drawing/2014/main" id="{BDD1EDE5-A6A4-39DF-BF6D-758D406DC7D2}"/>
                </a:ext>
              </a:extLst>
            </p:cNvPr>
            <p:cNvSpPr/>
            <p:nvPr/>
          </p:nvSpPr>
          <p:spPr>
            <a:xfrm>
              <a:off x="10231582" y="4998893"/>
              <a:ext cx="1165225" cy="408131"/>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2. Review Request</a:t>
              </a:r>
            </a:p>
          </p:txBody>
        </p:sp>
        <p:sp>
          <p:nvSpPr>
            <p:cNvPr id="17" name="Rectangle: Rounded Corners 16">
              <a:extLst>
                <a:ext uri="{FF2B5EF4-FFF2-40B4-BE49-F238E27FC236}">
                  <a16:creationId xmlns:a16="http://schemas.microsoft.com/office/drawing/2014/main" id="{CF128935-AAB0-BF8D-DDDF-80E99793B903}"/>
                </a:ext>
              </a:extLst>
            </p:cNvPr>
            <p:cNvSpPr/>
            <p:nvPr/>
          </p:nvSpPr>
          <p:spPr>
            <a:xfrm>
              <a:off x="10231582" y="5529694"/>
              <a:ext cx="1165225" cy="424008"/>
            </a:xfrm>
            <a:prstGeom prst="roundRect">
              <a:avLst>
                <a:gd name="adj" fmla="val 828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4. Pend or Post Assets</a:t>
              </a:r>
            </a:p>
          </p:txBody>
        </p:sp>
      </p:grpSp>
      <p:grpSp>
        <p:nvGrpSpPr>
          <p:cNvPr id="19" name="Group 18">
            <a:extLst>
              <a:ext uri="{FF2B5EF4-FFF2-40B4-BE49-F238E27FC236}">
                <a16:creationId xmlns:a16="http://schemas.microsoft.com/office/drawing/2014/main" id="{B5A1E29D-60B9-F067-6C57-2F7F8D8DDD40}"/>
              </a:ext>
            </a:extLst>
          </p:cNvPr>
          <p:cNvGrpSpPr/>
          <p:nvPr/>
        </p:nvGrpSpPr>
        <p:grpSpPr>
          <a:xfrm>
            <a:off x="7359540" y="2505074"/>
            <a:ext cx="873919" cy="716108"/>
            <a:chOff x="10231582" y="4998892"/>
            <a:chExt cx="1165225" cy="954810"/>
          </a:xfrm>
          <a:solidFill>
            <a:schemeClr val="accent2"/>
          </a:solidFill>
        </p:grpSpPr>
        <p:sp>
          <p:nvSpPr>
            <p:cNvPr id="20" name="Rectangle: Rounded Corners 19">
              <a:extLst>
                <a:ext uri="{FF2B5EF4-FFF2-40B4-BE49-F238E27FC236}">
                  <a16:creationId xmlns:a16="http://schemas.microsoft.com/office/drawing/2014/main" id="{FAF6BE61-A41E-BD1A-4D5E-3EF1648A5681}"/>
                </a:ext>
              </a:extLst>
            </p:cNvPr>
            <p:cNvSpPr/>
            <p:nvPr/>
          </p:nvSpPr>
          <p:spPr>
            <a:xfrm>
              <a:off x="10231582" y="4998892"/>
              <a:ext cx="1165225" cy="408131"/>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5. Submit ACATS Delivery</a:t>
              </a:r>
            </a:p>
          </p:txBody>
        </p:sp>
        <p:sp>
          <p:nvSpPr>
            <p:cNvPr id="21" name="Rectangle: Rounded Corners 20">
              <a:extLst>
                <a:ext uri="{FF2B5EF4-FFF2-40B4-BE49-F238E27FC236}">
                  <a16:creationId xmlns:a16="http://schemas.microsoft.com/office/drawing/2014/main" id="{53EEC035-53B3-5569-AFAB-7CF4CA93092A}"/>
                </a:ext>
              </a:extLst>
            </p:cNvPr>
            <p:cNvSpPr/>
            <p:nvPr/>
          </p:nvSpPr>
          <p:spPr>
            <a:xfrm>
              <a:off x="10231582" y="5545570"/>
              <a:ext cx="1165225" cy="408132"/>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7. Settle/Super Settle Assets</a:t>
              </a:r>
            </a:p>
          </p:txBody>
        </p:sp>
      </p:grpSp>
      <p:grpSp>
        <p:nvGrpSpPr>
          <p:cNvPr id="22" name="Group 21">
            <a:extLst>
              <a:ext uri="{FF2B5EF4-FFF2-40B4-BE49-F238E27FC236}">
                <a16:creationId xmlns:a16="http://schemas.microsoft.com/office/drawing/2014/main" id="{A077BCDD-209B-260F-3B25-0C720BE97920}"/>
              </a:ext>
            </a:extLst>
          </p:cNvPr>
          <p:cNvGrpSpPr/>
          <p:nvPr/>
        </p:nvGrpSpPr>
        <p:grpSpPr>
          <a:xfrm>
            <a:off x="8242767" y="2505075"/>
            <a:ext cx="873919" cy="716107"/>
            <a:chOff x="10231582" y="4998893"/>
            <a:chExt cx="1165225" cy="954809"/>
          </a:xfrm>
          <a:solidFill>
            <a:schemeClr val="accent2"/>
          </a:solidFill>
        </p:grpSpPr>
        <p:sp>
          <p:nvSpPr>
            <p:cNvPr id="23" name="Rectangle: Rounded Corners 22">
              <a:extLst>
                <a:ext uri="{FF2B5EF4-FFF2-40B4-BE49-F238E27FC236}">
                  <a16:creationId xmlns:a16="http://schemas.microsoft.com/office/drawing/2014/main" id="{7A893F4F-7800-2490-F6B1-53085B5F72F8}"/>
                </a:ext>
              </a:extLst>
            </p:cNvPr>
            <p:cNvSpPr/>
            <p:nvPr/>
          </p:nvSpPr>
          <p:spPr>
            <a:xfrm>
              <a:off x="10231582" y="4998893"/>
              <a:ext cx="1165225" cy="408130"/>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6. Street Side Instructions</a:t>
              </a:r>
            </a:p>
          </p:txBody>
        </p:sp>
        <p:sp>
          <p:nvSpPr>
            <p:cNvPr id="24" name="Rectangle: Rounded Corners 23">
              <a:extLst>
                <a:ext uri="{FF2B5EF4-FFF2-40B4-BE49-F238E27FC236}">
                  <a16:creationId xmlns:a16="http://schemas.microsoft.com/office/drawing/2014/main" id="{53D3E0A7-AB36-1C2D-C1B5-2E6CEDADC4B6}"/>
                </a:ext>
              </a:extLst>
            </p:cNvPr>
            <p:cNvSpPr/>
            <p:nvPr/>
          </p:nvSpPr>
          <p:spPr>
            <a:xfrm>
              <a:off x="10231582" y="5545570"/>
              <a:ext cx="1165225" cy="408132"/>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8. Cancel T</a:t>
              </a:r>
              <a:r>
                <a:rPr lang="en-US" sz="750" err="1">
                  <a:solidFill>
                    <a:srgbClr val="FFFFFF"/>
                  </a:solidFill>
                  <a:latin typeface="U.S. Bank Circular"/>
                  <a:cs typeface="U.S. Bank Circular"/>
                </a:rPr>
                <a:t>rades</a:t>
              </a:r>
              <a:endParaRPr lang="en-US" sz="750">
                <a:solidFill>
                  <a:srgbClr val="FFFFFF"/>
                </a:solidFill>
                <a:latin typeface="U.S. Bank Circular"/>
                <a:cs typeface="U.S. Bank Circular"/>
              </a:endParaRPr>
            </a:p>
          </p:txBody>
        </p:sp>
      </p:grpSp>
      <p:grpSp>
        <p:nvGrpSpPr>
          <p:cNvPr id="28" name="Group 27">
            <a:extLst>
              <a:ext uri="{FF2B5EF4-FFF2-40B4-BE49-F238E27FC236}">
                <a16:creationId xmlns:a16="http://schemas.microsoft.com/office/drawing/2014/main" id="{39DEC96D-F3AA-21A0-3BB4-430D6D8662F2}"/>
              </a:ext>
            </a:extLst>
          </p:cNvPr>
          <p:cNvGrpSpPr/>
          <p:nvPr/>
        </p:nvGrpSpPr>
        <p:grpSpPr>
          <a:xfrm>
            <a:off x="7359540" y="3313185"/>
            <a:ext cx="873919" cy="681688"/>
            <a:chOff x="10231582" y="4998893"/>
            <a:chExt cx="1165225" cy="908917"/>
          </a:xfrm>
          <a:solidFill>
            <a:srgbClr val="7030A0"/>
          </a:solidFill>
        </p:grpSpPr>
        <p:sp>
          <p:nvSpPr>
            <p:cNvPr id="29" name="Rectangle: Rounded Corners 28">
              <a:extLst>
                <a:ext uri="{FF2B5EF4-FFF2-40B4-BE49-F238E27FC236}">
                  <a16:creationId xmlns:a16="http://schemas.microsoft.com/office/drawing/2014/main" id="{B1751341-CAF0-00E6-29B7-5E52F7FC214B}"/>
                </a:ext>
              </a:extLst>
            </p:cNvPr>
            <p:cNvSpPr/>
            <p:nvPr/>
          </p:nvSpPr>
          <p:spPr>
            <a:xfrm>
              <a:off x="10231582" y="4998893"/>
              <a:ext cx="1165225" cy="408131"/>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3. Perform Asset Analysis</a:t>
              </a:r>
            </a:p>
          </p:txBody>
        </p:sp>
        <p:sp>
          <p:nvSpPr>
            <p:cNvPr id="30" name="Rectangle: Rounded Corners 29">
              <a:extLst>
                <a:ext uri="{FF2B5EF4-FFF2-40B4-BE49-F238E27FC236}">
                  <a16:creationId xmlns:a16="http://schemas.microsoft.com/office/drawing/2014/main" id="{F31BAC96-CFB2-8A70-BAD9-8EE21FAD59C7}"/>
                </a:ext>
              </a:extLst>
            </p:cNvPr>
            <p:cNvSpPr/>
            <p:nvPr/>
          </p:nvSpPr>
          <p:spPr>
            <a:xfrm>
              <a:off x="10231582" y="5545570"/>
              <a:ext cx="1165225" cy="362240"/>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675">
                  <a:solidFill>
                    <a:srgbClr val="FFFFFF"/>
                  </a:solidFill>
                  <a:latin typeface="U.S. Bank Circular"/>
                  <a:cs typeface="U.S. Bank Circular"/>
                </a:rPr>
                <a:t>5. Process Global T2T Transfer</a:t>
              </a:r>
            </a:p>
          </p:txBody>
        </p:sp>
      </p:grpSp>
      <p:grpSp>
        <p:nvGrpSpPr>
          <p:cNvPr id="64" name="Group 63">
            <a:extLst>
              <a:ext uri="{FF2B5EF4-FFF2-40B4-BE49-F238E27FC236}">
                <a16:creationId xmlns:a16="http://schemas.microsoft.com/office/drawing/2014/main" id="{5363BE34-065A-FA68-D07D-CCA1ACD73124}"/>
              </a:ext>
            </a:extLst>
          </p:cNvPr>
          <p:cNvGrpSpPr/>
          <p:nvPr/>
        </p:nvGrpSpPr>
        <p:grpSpPr>
          <a:xfrm>
            <a:off x="8242767" y="3313185"/>
            <a:ext cx="873919" cy="681687"/>
            <a:chOff x="10231582" y="4998893"/>
            <a:chExt cx="1165225" cy="908916"/>
          </a:xfrm>
          <a:solidFill>
            <a:srgbClr val="7030A0"/>
          </a:solidFill>
        </p:grpSpPr>
        <p:sp>
          <p:nvSpPr>
            <p:cNvPr id="65" name="Rectangle: Rounded Corners 64">
              <a:extLst>
                <a:ext uri="{FF2B5EF4-FFF2-40B4-BE49-F238E27FC236}">
                  <a16:creationId xmlns:a16="http://schemas.microsoft.com/office/drawing/2014/main" id="{499F86CA-3E9C-483A-F701-3272293DBD0D}"/>
                </a:ext>
              </a:extLst>
            </p:cNvPr>
            <p:cNvSpPr/>
            <p:nvPr/>
          </p:nvSpPr>
          <p:spPr>
            <a:xfrm>
              <a:off x="10231582" y="4998893"/>
              <a:ext cx="1165225" cy="408131"/>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4. Post T2T Transactions</a:t>
              </a:r>
            </a:p>
          </p:txBody>
        </p:sp>
        <p:sp>
          <p:nvSpPr>
            <p:cNvPr id="66" name="Rectangle: Rounded Corners 65">
              <a:extLst>
                <a:ext uri="{FF2B5EF4-FFF2-40B4-BE49-F238E27FC236}">
                  <a16:creationId xmlns:a16="http://schemas.microsoft.com/office/drawing/2014/main" id="{363FF978-C023-24DF-BE70-D351FB29660E}"/>
                </a:ext>
              </a:extLst>
            </p:cNvPr>
            <p:cNvSpPr/>
            <p:nvPr/>
          </p:nvSpPr>
          <p:spPr>
            <a:xfrm>
              <a:off x="10231582" y="5545569"/>
              <a:ext cx="1165225" cy="362240"/>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6. T2T Transfer Physical Assets</a:t>
              </a:r>
            </a:p>
          </p:txBody>
        </p:sp>
      </p:grpSp>
      <p:grpSp>
        <p:nvGrpSpPr>
          <p:cNvPr id="67" name="Group 66">
            <a:extLst>
              <a:ext uri="{FF2B5EF4-FFF2-40B4-BE49-F238E27FC236}">
                <a16:creationId xmlns:a16="http://schemas.microsoft.com/office/drawing/2014/main" id="{7D5F97A1-B4F5-B4BA-045A-D638C6A1F1CC}"/>
              </a:ext>
            </a:extLst>
          </p:cNvPr>
          <p:cNvGrpSpPr/>
          <p:nvPr/>
        </p:nvGrpSpPr>
        <p:grpSpPr>
          <a:xfrm>
            <a:off x="7349946" y="4086876"/>
            <a:ext cx="873919" cy="716106"/>
            <a:chOff x="10231582" y="4998894"/>
            <a:chExt cx="1165225" cy="954808"/>
          </a:xfrm>
          <a:solidFill>
            <a:schemeClr val="accent1">
              <a:lumMod val="75000"/>
            </a:schemeClr>
          </a:solidFill>
        </p:grpSpPr>
        <p:sp>
          <p:nvSpPr>
            <p:cNvPr id="68" name="Rectangle: Rounded Corners 67">
              <a:extLst>
                <a:ext uri="{FF2B5EF4-FFF2-40B4-BE49-F238E27FC236}">
                  <a16:creationId xmlns:a16="http://schemas.microsoft.com/office/drawing/2014/main" id="{E1BD7014-9BC0-39B6-B219-D9FBB7B16FD2}"/>
                </a:ext>
              </a:extLst>
            </p:cNvPr>
            <p:cNvSpPr/>
            <p:nvPr/>
          </p:nvSpPr>
          <p:spPr>
            <a:xfrm>
              <a:off x="10231582" y="4998894"/>
              <a:ext cx="1165225" cy="408130"/>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675">
                  <a:solidFill>
                    <a:srgbClr val="FFFFFF"/>
                  </a:solidFill>
                  <a:latin typeface="U.S. Bank Circular" panose="020B0504010101010104" pitchFamily="34" charset="0"/>
                  <a:cs typeface="U.S. Bank Circular" panose="020B0504010101010104" pitchFamily="34" charset="0"/>
                </a:rPr>
                <a:t>3. Review Receipt Instructions</a:t>
              </a:r>
            </a:p>
          </p:txBody>
        </p:sp>
        <p:sp>
          <p:nvSpPr>
            <p:cNvPr id="69" name="Rectangle: Rounded Corners 68">
              <a:extLst>
                <a:ext uri="{FF2B5EF4-FFF2-40B4-BE49-F238E27FC236}">
                  <a16:creationId xmlns:a16="http://schemas.microsoft.com/office/drawing/2014/main" id="{815E89D0-F4CD-D186-3F4D-029E87E7A60E}"/>
                </a:ext>
              </a:extLst>
            </p:cNvPr>
            <p:cNvSpPr/>
            <p:nvPr/>
          </p:nvSpPr>
          <p:spPr>
            <a:xfrm>
              <a:off x="10231582" y="5545570"/>
              <a:ext cx="1165225" cy="408132"/>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5. Street Side Receipt</a:t>
              </a:r>
            </a:p>
          </p:txBody>
        </p:sp>
      </p:grpSp>
      <p:grpSp>
        <p:nvGrpSpPr>
          <p:cNvPr id="70" name="Group 69">
            <a:extLst>
              <a:ext uri="{FF2B5EF4-FFF2-40B4-BE49-F238E27FC236}">
                <a16:creationId xmlns:a16="http://schemas.microsoft.com/office/drawing/2014/main" id="{F2A59806-2F41-10C6-9D51-ADBC911BEABC}"/>
              </a:ext>
            </a:extLst>
          </p:cNvPr>
          <p:cNvGrpSpPr/>
          <p:nvPr/>
        </p:nvGrpSpPr>
        <p:grpSpPr>
          <a:xfrm>
            <a:off x="8233173" y="4086876"/>
            <a:ext cx="873919" cy="716107"/>
            <a:chOff x="10231582" y="4998893"/>
            <a:chExt cx="1165225" cy="954809"/>
          </a:xfrm>
          <a:solidFill>
            <a:schemeClr val="accent1">
              <a:lumMod val="75000"/>
            </a:schemeClr>
          </a:solidFill>
        </p:grpSpPr>
        <p:sp>
          <p:nvSpPr>
            <p:cNvPr id="71" name="Rectangle: Rounded Corners 70">
              <a:extLst>
                <a:ext uri="{FF2B5EF4-FFF2-40B4-BE49-F238E27FC236}">
                  <a16:creationId xmlns:a16="http://schemas.microsoft.com/office/drawing/2014/main" id="{3D857337-B496-C167-F834-73C3E3FC981B}"/>
                </a:ext>
              </a:extLst>
            </p:cNvPr>
            <p:cNvSpPr/>
            <p:nvPr/>
          </p:nvSpPr>
          <p:spPr>
            <a:xfrm>
              <a:off x="10231582" y="4998893"/>
              <a:ext cx="1165225" cy="408130"/>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4. Send Confirm ACATS</a:t>
              </a:r>
            </a:p>
          </p:txBody>
        </p:sp>
        <p:sp>
          <p:nvSpPr>
            <p:cNvPr id="72" name="Rectangle: Rounded Corners 71">
              <a:extLst>
                <a:ext uri="{FF2B5EF4-FFF2-40B4-BE49-F238E27FC236}">
                  <a16:creationId xmlns:a16="http://schemas.microsoft.com/office/drawing/2014/main" id="{33F9120F-4876-6E9A-3167-AB83DD316873}"/>
                </a:ext>
              </a:extLst>
            </p:cNvPr>
            <p:cNvSpPr/>
            <p:nvPr/>
          </p:nvSpPr>
          <p:spPr>
            <a:xfrm>
              <a:off x="10231582" y="5545570"/>
              <a:ext cx="1165225" cy="408132"/>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6. Confirm/Post Receipt</a:t>
              </a:r>
            </a:p>
          </p:txBody>
        </p:sp>
      </p:grpSp>
      <p:grpSp>
        <p:nvGrpSpPr>
          <p:cNvPr id="73" name="Group 72">
            <a:extLst>
              <a:ext uri="{FF2B5EF4-FFF2-40B4-BE49-F238E27FC236}">
                <a16:creationId xmlns:a16="http://schemas.microsoft.com/office/drawing/2014/main" id="{93B3F9F8-5C2E-4682-B76E-1DBC355BBC67}"/>
              </a:ext>
            </a:extLst>
          </p:cNvPr>
          <p:cNvGrpSpPr/>
          <p:nvPr/>
        </p:nvGrpSpPr>
        <p:grpSpPr>
          <a:xfrm>
            <a:off x="7349613" y="4875078"/>
            <a:ext cx="873919" cy="716107"/>
            <a:chOff x="10231582" y="4998893"/>
            <a:chExt cx="1165225" cy="954809"/>
          </a:xfrm>
          <a:solidFill>
            <a:schemeClr val="accent1">
              <a:lumMod val="75000"/>
            </a:schemeClr>
          </a:solidFill>
        </p:grpSpPr>
        <p:sp>
          <p:nvSpPr>
            <p:cNvPr id="74" name="Rectangle: Rounded Corners 73">
              <a:extLst>
                <a:ext uri="{FF2B5EF4-FFF2-40B4-BE49-F238E27FC236}">
                  <a16:creationId xmlns:a16="http://schemas.microsoft.com/office/drawing/2014/main" id="{FBC05608-D7EF-0B46-0B08-C15BA5B931D6}"/>
                </a:ext>
              </a:extLst>
            </p:cNvPr>
            <p:cNvSpPr/>
            <p:nvPr/>
          </p:nvSpPr>
          <p:spPr>
            <a:xfrm>
              <a:off x="10231582" y="4998893"/>
              <a:ext cx="1165225" cy="408131"/>
            </a:xfrm>
            <a:prstGeom prst="roundRect">
              <a:avLst>
                <a:gd name="adj" fmla="val 8286"/>
              </a:avLst>
            </a:prstGeom>
            <a:grp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7. Additional Processing</a:t>
              </a:r>
            </a:p>
          </p:txBody>
        </p:sp>
        <p:sp>
          <p:nvSpPr>
            <p:cNvPr id="75" name="Rectangle: Rounded Corners 74">
              <a:extLst>
                <a:ext uri="{FF2B5EF4-FFF2-40B4-BE49-F238E27FC236}">
                  <a16:creationId xmlns:a16="http://schemas.microsoft.com/office/drawing/2014/main" id="{A0955937-D278-DFD6-A165-D8B46096987D}"/>
                </a:ext>
              </a:extLst>
            </p:cNvPr>
            <p:cNvSpPr/>
            <p:nvPr/>
          </p:nvSpPr>
          <p:spPr>
            <a:xfrm>
              <a:off x="10231582" y="5503152"/>
              <a:ext cx="1165225" cy="450550"/>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750">
                  <a:solidFill>
                    <a:srgbClr val="FFFFFF"/>
                  </a:solidFill>
                  <a:latin typeface="U.S. Bank Circular"/>
                  <a:cs typeface="U.S. Bank Circular"/>
                </a:rPr>
                <a:t>9. Select Recipients and Send Statement</a:t>
              </a:r>
            </a:p>
          </p:txBody>
        </p:sp>
      </p:grpSp>
      <p:sp>
        <p:nvSpPr>
          <p:cNvPr id="77" name="Rectangle: Rounded Corners 76">
            <a:extLst>
              <a:ext uri="{FF2B5EF4-FFF2-40B4-BE49-F238E27FC236}">
                <a16:creationId xmlns:a16="http://schemas.microsoft.com/office/drawing/2014/main" id="{F4A64D6E-93A0-8D8D-0B2B-54FB660C7B7F}"/>
              </a:ext>
            </a:extLst>
          </p:cNvPr>
          <p:cNvSpPr/>
          <p:nvPr/>
        </p:nvSpPr>
        <p:spPr>
          <a:xfrm>
            <a:off x="8232840" y="4875078"/>
            <a:ext cx="873919" cy="306098"/>
          </a:xfrm>
          <a:prstGeom prst="roundRect">
            <a:avLst>
              <a:gd name="adj" fmla="val 8286"/>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lIns="68580" tIns="34290" rIns="68580" bIns="3429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a:cs typeface="U.S. Bank Circular"/>
              </a:rPr>
              <a:t>8. Apply Cost Basis</a:t>
            </a:r>
          </a:p>
        </p:txBody>
      </p:sp>
      <p:sp>
        <p:nvSpPr>
          <p:cNvPr id="81" name="TextBox 80">
            <a:extLst>
              <a:ext uri="{FF2B5EF4-FFF2-40B4-BE49-F238E27FC236}">
                <a16:creationId xmlns:a16="http://schemas.microsoft.com/office/drawing/2014/main" id="{ECCA0789-2E5A-99DA-D4DF-BD5001AF9192}"/>
              </a:ext>
            </a:extLst>
          </p:cNvPr>
          <p:cNvSpPr txBox="1"/>
          <p:nvPr/>
        </p:nvSpPr>
        <p:spPr>
          <a:xfrm>
            <a:off x="0" y="5738814"/>
            <a:ext cx="1351026" cy="369332"/>
          </a:xfrm>
          <a:prstGeom prst="rect">
            <a:avLst/>
          </a:prstGeom>
          <a:noFill/>
        </p:spPr>
        <p:txBody>
          <a:bodyPr wrap="square" rtlCol="0">
            <a:spAutoFit/>
          </a:bodyPr>
          <a:lstStyle/>
          <a:p>
            <a:r>
              <a:rPr lang="en-US" sz="600" i="1">
                <a:solidFill>
                  <a:schemeClr val="tx1">
                    <a:lumMod val="50000"/>
                    <a:lumOff val="50000"/>
                  </a:schemeClr>
                </a:solidFill>
              </a:rPr>
              <a:t>Note: high-level diagram; limited workflows and integrations displayed</a:t>
            </a:r>
          </a:p>
        </p:txBody>
      </p:sp>
      <p:sp>
        <p:nvSpPr>
          <p:cNvPr id="3" name="Rectangle 2">
            <a:extLst>
              <a:ext uri="{FF2B5EF4-FFF2-40B4-BE49-F238E27FC236}">
                <a16:creationId xmlns:a16="http://schemas.microsoft.com/office/drawing/2014/main" id="{4EC47201-7E77-B822-E527-C9693C601F69}"/>
              </a:ext>
            </a:extLst>
          </p:cNvPr>
          <p:cNvSpPr/>
          <p:nvPr/>
        </p:nvSpPr>
        <p:spPr>
          <a:xfrm>
            <a:off x="96644" y="5216081"/>
            <a:ext cx="151134" cy="15113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BED1DC55-13BC-652D-B629-2FBFA629511E}"/>
              </a:ext>
            </a:extLst>
          </p:cNvPr>
          <p:cNvSpPr/>
          <p:nvPr/>
        </p:nvSpPr>
        <p:spPr>
          <a:xfrm>
            <a:off x="96644" y="5010789"/>
            <a:ext cx="151134" cy="15113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0F0C698F-7DCC-2E85-5EE2-DDEE707AFE8C}"/>
              </a:ext>
            </a:extLst>
          </p:cNvPr>
          <p:cNvSpPr/>
          <p:nvPr/>
        </p:nvSpPr>
        <p:spPr>
          <a:xfrm>
            <a:off x="96644" y="4805497"/>
            <a:ext cx="151134" cy="15113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27736813-5CF3-1615-0C7A-EEA8AE99257B}"/>
              </a:ext>
            </a:extLst>
          </p:cNvPr>
          <p:cNvSpPr txBox="1"/>
          <p:nvPr/>
        </p:nvSpPr>
        <p:spPr>
          <a:xfrm>
            <a:off x="247778" y="4791014"/>
            <a:ext cx="1103248" cy="207749"/>
          </a:xfrm>
          <a:prstGeom prst="rect">
            <a:avLst/>
          </a:prstGeom>
          <a:noFill/>
        </p:spPr>
        <p:txBody>
          <a:bodyPr wrap="square" rtlCol="0">
            <a:spAutoFit/>
          </a:bodyPr>
          <a:lstStyle/>
          <a:p>
            <a:r>
              <a:rPr lang="en-US" sz="750" dirty="0"/>
              <a:t>Common Screen</a:t>
            </a:r>
          </a:p>
        </p:txBody>
      </p:sp>
      <p:sp>
        <p:nvSpPr>
          <p:cNvPr id="18" name="TextBox 17">
            <a:extLst>
              <a:ext uri="{FF2B5EF4-FFF2-40B4-BE49-F238E27FC236}">
                <a16:creationId xmlns:a16="http://schemas.microsoft.com/office/drawing/2014/main" id="{0048FE8D-30E9-25C0-1778-5E851DABA105}"/>
              </a:ext>
            </a:extLst>
          </p:cNvPr>
          <p:cNvSpPr txBox="1"/>
          <p:nvPr/>
        </p:nvSpPr>
        <p:spPr>
          <a:xfrm>
            <a:off x="247778" y="5003160"/>
            <a:ext cx="822960" cy="207749"/>
          </a:xfrm>
          <a:prstGeom prst="rect">
            <a:avLst/>
          </a:prstGeom>
          <a:noFill/>
        </p:spPr>
        <p:txBody>
          <a:bodyPr wrap="square" rtlCol="0">
            <a:spAutoFit/>
          </a:bodyPr>
          <a:lstStyle/>
          <a:p>
            <a:r>
              <a:rPr lang="en-US" sz="750"/>
              <a:t>Workflow 1</a:t>
            </a:r>
          </a:p>
        </p:txBody>
      </p:sp>
      <p:sp>
        <p:nvSpPr>
          <p:cNvPr id="25" name="TextBox 24">
            <a:extLst>
              <a:ext uri="{FF2B5EF4-FFF2-40B4-BE49-F238E27FC236}">
                <a16:creationId xmlns:a16="http://schemas.microsoft.com/office/drawing/2014/main" id="{0CF75566-0C06-EB47-C132-66DF1752A644}"/>
              </a:ext>
            </a:extLst>
          </p:cNvPr>
          <p:cNvSpPr txBox="1"/>
          <p:nvPr/>
        </p:nvSpPr>
        <p:spPr>
          <a:xfrm>
            <a:off x="247778" y="5213497"/>
            <a:ext cx="822960" cy="207749"/>
          </a:xfrm>
          <a:prstGeom prst="rect">
            <a:avLst/>
          </a:prstGeom>
          <a:noFill/>
        </p:spPr>
        <p:txBody>
          <a:bodyPr wrap="square" rtlCol="0">
            <a:spAutoFit/>
          </a:bodyPr>
          <a:lstStyle/>
          <a:p>
            <a:r>
              <a:rPr lang="en-US" sz="750"/>
              <a:t>Workflow 2</a:t>
            </a:r>
          </a:p>
        </p:txBody>
      </p:sp>
      <p:sp>
        <p:nvSpPr>
          <p:cNvPr id="26" name="Rectangle 25">
            <a:extLst>
              <a:ext uri="{FF2B5EF4-FFF2-40B4-BE49-F238E27FC236}">
                <a16:creationId xmlns:a16="http://schemas.microsoft.com/office/drawing/2014/main" id="{06B1CFBA-7A8E-E798-04AE-95AB777D8A58}"/>
              </a:ext>
            </a:extLst>
          </p:cNvPr>
          <p:cNvSpPr/>
          <p:nvPr/>
        </p:nvSpPr>
        <p:spPr>
          <a:xfrm>
            <a:off x="96644" y="5421373"/>
            <a:ext cx="151134" cy="15113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Box 26">
            <a:extLst>
              <a:ext uri="{FF2B5EF4-FFF2-40B4-BE49-F238E27FC236}">
                <a16:creationId xmlns:a16="http://schemas.microsoft.com/office/drawing/2014/main" id="{A04F3995-AFB3-062D-70D0-8DA4F697E6C8}"/>
              </a:ext>
            </a:extLst>
          </p:cNvPr>
          <p:cNvSpPr txBox="1"/>
          <p:nvPr/>
        </p:nvSpPr>
        <p:spPr>
          <a:xfrm>
            <a:off x="247778" y="5402325"/>
            <a:ext cx="822960" cy="207749"/>
          </a:xfrm>
          <a:prstGeom prst="rect">
            <a:avLst/>
          </a:prstGeom>
          <a:noFill/>
        </p:spPr>
        <p:txBody>
          <a:bodyPr wrap="square" rtlCol="0">
            <a:spAutoFit/>
          </a:bodyPr>
          <a:lstStyle/>
          <a:p>
            <a:r>
              <a:rPr lang="en-US" sz="750"/>
              <a:t>Workflow 3</a:t>
            </a:r>
          </a:p>
        </p:txBody>
      </p:sp>
      <p:sp>
        <p:nvSpPr>
          <p:cNvPr id="76" name="Rectangle: Rounded Corners 75">
            <a:extLst>
              <a:ext uri="{FF2B5EF4-FFF2-40B4-BE49-F238E27FC236}">
                <a16:creationId xmlns:a16="http://schemas.microsoft.com/office/drawing/2014/main" id="{9517531F-051A-407B-1A9A-46A864B3F882}"/>
              </a:ext>
            </a:extLst>
          </p:cNvPr>
          <p:cNvSpPr/>
          <p:nvPr/>
        </p:nvSpPr>
        <p:spPr>
          <a:xfrm>
            <a:off x="6402586" y="3320913"/>
            <a:ext cx="873919" cy="734616"/>
          </a:xfrm>
          <a:prstGeom prst="roundRect">
            <a:avLst>
              <a:gd name="adj" fmla="val 8286"/>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r>
              <a:rPr lang="en-US" sz="750">
                <a:solidFill>
                  <a:srgbClr val="FFFFFF"/>
                </a:solidFill>
                <a:latin typeface="U.S. Bank Circular" panose="020B0504010101010104" pitchFamily="34" charset="0"/>
                <a:cs typeface="U.S. Bank Circular" panose="020B0504010101010104" pitchFamily="34" charset="0"/>
              </a:rPr>
              <a:t>5. Advice Capture Request</a:t>
            </a:r>
          </a:p>
          <a:p>
            <a:pPr marL="128588" indent="-128588" defTabSz="685800">
              <a:buFont typeface="Arial" panose="020B0604020202020204" pitchFamily="34" charset="0"/>
              <a:buChar char="•"/>
              <a:defRPr/>
            </a:pPr>
            <a:r>
              <a:rPr lang="en-US" sz="600">
                <a:solidFill>
                  <a:srgbClr val="FFFFFF"/>
                </a:solidFill>
                <a:latin typeface="U.S. Bank Circular" panose="020B0504010101010104" pitchFamily="34" charset="0"/>
                <a:cs typeface="U.S. Bank Circular" panose="020B0504010101010104" pitchFamily="34" charset="0"/>
              </a:rPr>
              <a:t>Upload Attachments</a:t>
            </a:r>
          </a:p>
        </p:txBody>
      </p:sp>
      <p:sp>
        <p:nvSpPr>
          <p:cNvPr id="32" name="Rectangle 31">
            <a:extLst>
              <a:ext uri="{FF2B5EF4-FFF2-40B4-BE49-F238E27FC236}">
                <a16:creationId xmlns:a16="http://schemas.microsoft.com/office/drawing/2014/main" id="{79A8BB4D-6565-B9B1-BD0F-115332ADFFCC}"/>
              </a:ext>
            </a:extLst>
          </p:cNvPr>
          <p:cNvSpPr/>
          <p:nvPr/>
        </p:nvSpPr>
        <p:spPr>
          <a:xfrm>
            <a:off x="96644" y="4595705"/>
            <a:ext cx="151134" cy="15113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TextBox 32">
            <a:extLst>
              <a:ext uri="{FF2B5EF4-FFF2-40B4-BE49-F238E27FC236}">
                <a16:creationId xmlns:a16="http://schemas.microsoft.com/office/drawing/2014/main" id="{FAC8FD1A-A55D-66B6-505E-ABEA7BC04777}"/>
              </a:ext>
            </a:extLst>
          </p:cNvPr>
          <p:cNvSpPr txBox="1"/>
          <p:nvPr/>
        </p:nvSpPr>
        <p:spPr>
          <a:xfrm>
            <a:off x="247778" y="4584261"/>
            <a:ext cx="1200022" cy="207749"/>
          </a:xfrm>
          <a:prstGeom prst="rect">
            <a:avLst/>
          </a:prstGeom>
          <a:noFill/>
        </p:spPr>
        <p:txBody>
          <a:bodyPr wrap="square" rtlCol="0">
            <a:spAutoFit/>
          </a:bodyPr>
          <a:lstStyle/>
          <a:p>
            <a:r>
              <a:rPr lang="en-US" sz="750" dirty="0"/>
              <a:t>Shared Dashboard</a:t>
            </a:r>
          </a:p>
        </p:txBody>
      </p:sp>
    </p:spTree>
    <p:extLst>
      <p:ext uri="{BB962C8B-B14F-4D97-AF65-F5344CB8AC3E}">
        <p14:creationId xmlns:p14="http://schemas.microsoft.com/office/powerpoint/2010/main" val="9802983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07AA5-D9D4-07D0-37CB-D450E9B3E083}"/>
            </a:ext>
          </a:extLst>
        </p:cNvPr>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7F6A81D2-C773-8C87-114F-9A56C9CE78B0}"/>
              </a:ext>
            </a:extLst>
          </p:cNvPr>
          <p:cNvSpPr/>
          <p:nvPr/>
        </p:nvSpPr>
        <p:spPr>
          <a:xfrm>
            <a:off x="0" y="857250"/>
            <a:ext cx="9144000" cy="5143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Content Placeholder 4">
            <a:hlinkClick r:id="rId2" action="ppaction://hlinksldjump"/>
            <a:extLst>
              <a:ext uri="{FF2B5EF4-FFF2-40B4-BE49-F238E27FC236}">
                <a16:creationId xmlns:a16="http://schemas.microsoft.com/office/drawing/2014/main" id="{5FFB3E11-EADF-B195-66C6-5FE5DAA6C170}"/>
              </a:ext>
            </a:extLst>
          </p:cNvPr>
          <p:cNvPicPr>
            <a:picLocks noGrp="1" noRot="1" noChangeAspect="1" noMove="1" noResize="1" noEditPoints="1" noAdjustHandles="1" noChangeArrowheads="1" noChangeShapeType="1" noCrop="1"/>
          </p:cNvPicPr>
          <p:nvPr>
            <p:ph idx="1"/>
          </p:nvPr>
        </p:nvPicPr>
        <p:blipFill rotWithShape="1">
          <a:blip r:embed="rId3"/>
          <a:srcRect b="5113"/>
          <a:stretch/>
        </p:blipFill>
        <p:spPr>
          <a:xfrm>
            <a:off x="1100403" y="1683321"/>
            <a:ext cx="6438635" cy="4137398"/>
          </a:xfrm>
        </p:spPr>
      </p:pic>
      <p:sp>
        <p:nvSpPr>
          <p:cNvPr id="4" name="Title 3">
            <a:extLst>
              <a:ext uri="{FF2B5EF4-FFF2-40B4-BE49-F238E27FC236}">
                <a16:creationId xmlns:a16="http://schemas.microsoft.com/office/drawing/2014/main" id="{600B7D06-817C-2E03-2B7D-2B4C8312F0C2}"/>
              </a:ext>
            </a:extLst>
          </p:cNvPr>
          <p:cNvSpPr>
            <a:spLocks noGrp="1" noRot="1" noMove="1" noResize="1" noEditPoints="1" noAdjustHandles="1" noChangeArrowheads="1" noChangeShapeType="1"/>
          </p:cNvSpPr>
          <p:nvPr>
            <p:ph type="title"/>
          </p:nvPr>
        </p:nvSpPr>
        <p:spPr>
          <a:xfrm>
            <a:off x="185738" y="1000310"/>
            <a:ext cx="7181850" cy="683010"/>
          </a:xfrm>
        </p:spPr>
        <p:txBody>
          <a:bodyPr vert="horz" lIns="68580" tIns="34290" rIns="68580" bIns="34290" rtlCol="0" anchor="ctr" anchorCtr="0">
            <a:normAutofit/>
          </a:bodyPr>
          <a:lstStyle/>
          <a:p>
            <a:r>
              <a:rPr lang="en-US" sz="3900"/>
              <a:t>Unified Servicing Dashboard</a:t>
            </a:r>
          </a:p>
        </p:txBody>
      </p:sp>
      <p:sp>
        <p:nvSpPr>
          <p:cNvPr id="21" name="Oval 20">
            <a:hlinkClick r:id="" action="ppaction://noaction"/>
            <a:extLst>
              <a:ext uri="{FF2B5EF4-FFF2-40B4-BE49-F238E27FC236}">
                <a16:creationId xmlns:a16="http://schemas.microsoft.com/office/drawing/2014/main" id="{8DAB8FCE-3D33-27A6-0FE1-27A99FE7C15D}"/>
              </a:ext>
            </a:extLst>
          </p:cNvPr>
          <p:cNvSpPr>
            <a:spLocks noGrp="1" noRot="1" noMove="1" noResize="1" noEditPoints="1" noAdjustHandles="1" noChangeArrowheads="1" noChangeShapeType="1"/>
          </p:cNvSpPr>
          <p:nvPr/>
        </p:nvSpPr>
        <p:spPr>
          <a:xfrm>
            <a:off x="1267202" y="1935097"/>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dirty="0">
                <a:hlinkClick r:id="" action="ppaction://noaction"/>
              </a:rPr>
              <a:t>1</a:t>
            </a:r>
            <a:endParaRPr lang="en-US" sz="1350" dirty="0"/>
          </a:p>
        </p:txBody>
      </p:sp>
      <p:sp>
        <p:nvSpPr>
          <p:cNvPr id="22" name="Oval 21">
            <a:hlinkClick r:id="" action="ppaction://noaction"/>
            <a:extLst>
              <a:ext uri="{FF2B5EF4-FFF2-40B4-BE49-F238E27FC236}">
                <a16:creationId xmlns:a16="http://schemas.microsoft.com/office/drawing/2014/main" id="{7541E5D0-792B-D929-C56A-FD6910CE7137}"/>
              </a:ext>
            </a:extLst>
          </p:cNvPr>
          <p:cNvSpPr>
            <a:spLocks noGrp="1" noRot="1" noMove="1" noResize="1" noEditPoints="1" noAdjustHandles="1" noChangeArrowheads="1" noChangeShapeType="1"/>
          </p:cNvSpPr>
          <p:nvPr/>
        </p:nvSpPr>
        <p:spPr>
          <a:xfrm>
            <a:off x="4207990" y="2528457"/>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2</a:t>
            </a:r>
            <a:endParaRPr lang="en-US" sz="1350"/>
          </a:p>
        </p:txBody>
      </p:sp>
      <p:sp>
        <p:nvSpPr>
          <p:cNvPr id="23" name="Oval 22">
            <a:hlinkClick r:id="" action="ppaction://noaction"/>
            <a:extLst>
              <a:ext uri="{FF2B5EF4-FFF2-40B4-BE49-F238E27FC236}">
                <a16:creationId xmlns:a16="http://schemas.microsoft.com/office/drawing/2014/main" id="{7FDC7267-60F0-CEDD-3A07-B257356E3DAC}"/>
              </a:ext>
            </a:extLst>
          </p:cNvPr>
          <p:cNvSpPr>
            <a:spLocks noGrp="1" noRot="1" noMove="1" noResize="1" noEditPoints="1" noAdjustHandles="1" noChangeArrowheads="1" noChangeShapeType="1"/>
          </p:cNvSpPr>
          <p:nvPr/>
        </p:nvSpPr>
        <p:spPr>
          <a:xfrm>
            <a:off x="2791202" y="2250201"/>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3</a:t>
            </a:r>
            <a:endParaRPr lang="en-US" sz="1350"/>
          </a:p>
        </p:txBody>
      </p:sp>
      <p:sp>
        <p:nvSpPr>
          <p:cNvPr id="25" name="Oval 24">
            <a:hlinkClick r:id="" action="ppaction://noaction"/>
            <a:extLst>
              <a:ext uri="{FF2B5EF4-FFF2-40B4-BE49-F238E27FC236}">
                <a16:creationId xmlns:a16="http://schemas.microsoft.com/office/drawing/2014/main" id="{506A22C0-0963-D10A-E609-67CA48D21296}"/>
              </a:ext>
            </a:extLst>
          </p:cNvPr>
          <p:cNvSpPr>
            <a:spLocks noGrp="1" noRot="1" noMove="1" noResize="1" noEditPoints="1" noAdjustHandles="1" noChangeArrowheads="1" noChangeShapeType="1"/>
          </p:cNvSpPr>
          <p:nvPr/>
        </p:nvSpPr>
        <p:spPr>
          <a:xfrm>
            <a:off x="5243890" y="1667254"/>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4</a:t>
            </a:r>
            <a:endParaRPr lang="en-US" sz="1350"/>
          </a:p>
        </p:txBody>
      </p:sp>
      <p:sp>
        <p:nvSpPr>
          <p:cNvPr id="26" name="Oval 25">
            <a:hlinkClick r:id="" action="ppaction://noaction"/>
            <a:extLst>
              <a:ext uri="{FF2B5EF4-FFF2-40B4-BE49-F238E27FC236}">
                <a16:creationId xmlns:a16="http://schemas.microsoft.com/office/drawing/2014/main" id="{482651FE-EAD8-666B-7C91-31ACB12A7D31}"/>
              </a:ext>
            </a:extLst>
          </p:cNvPr>
          <p:cNvSpPr>
            <a:spLocks noGrp="1" noRot="1" noMove="1" noResize="1" noEditPoints="1" noAdjustHandles="1" noChangeArrowheads="1" noChangeShapeType="1"/>
          </p:cNvSpPr>
          <p:nvPr/>
        </p:nvSpPr>
        <p:spPr>
          <a:xfrm>
            <a:off x="7282240" y="4002801"/>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6</a:t>
            </a:r>
            <a:endParaRPr lang="en-US" sz="1350"/>
          </a:p>
        </p:txBody>
      </p:sp>
      <p:sp>
        <p:nvSpPr>
          <p:cNvPr id="27" name="Oval 26">
            <a:hlinkClick r:id="" action="ppaction://noaction"/>
            <a:extLst>
              <a:ext uri="{FF2B5EF4-FFF2-40B4-BE49-F238E27FC236}">
                <a16:creationId xmlns:a16="http://schemas.microsoft.com/office/drawing/2014/main" id="{FF860DD7-2442-6C7D-EB50-FE889CB11333}"/>
              </a:ext>
            </a:extLst>
          </p:cNvPr>
          <p:cNvSpPr>
            <a:spLocks noGrp="1" noRot="1" noMove="1" noResize="1" noEditPoints="1" noAdjustHandles="1" noChangeArrowheads="1" noChangeShapeType="1"/>
          </p:cNvSpPr>
          <p:nvPr/>
        </p:nvSpPr>
        <p:spPr>
          <a:xfrm>
            <a:off x="5686802" y="2316926"/>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5</a:t>
            </a:r>
            <a:endParaRPr lang="en-US" sz="1350"/>
          </a:p>
        </p:txBody>
      </p:sp>
      <p:sp>
        <p:nvSpPr>
          <p:cNvPr id="3" name="Oval 2">
            <a:hlinkClick r:id="" action="ppaction://noaction"/>
            <a:extLst>
              <a:ext uri="{FF2B5EF4-FFF2-40B4-BE49-F238E27FC236}">
                <a16:creationId xmlns:a16="http://schemas.microsoft.com/office/drawing/2014/main" id="{2BA3E041-0897-F8DD-91B7-8EF2F7413819}"/>
              </a:ext>
            </a:extLst>
          </p:cNvPr>
          <p:cNvSpPr>
            <a:spLocks noGrp="1" noRot="1" noMove="1" noResize="1" noEditPoints="1" noAdjustHandles="1" noChangeArrowheads="1" noChangeShapeType="1"/>
          </p:cNvSpPr>
          <p:nvPr/>
        </p:nvSpPr>
        <p:spPr>
          <a:xfrm>
            <a:off x="3074758" y="1622071"/>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hlinkClick r:id="" action="ppaction://noaction"/>
              </a:rPr>
              <a:t>7</a:t>
            </a:r>
            <a:endParaRPr lang="en-US" sz="1350"/>
          </a:p>
        </p:txBody>
      </p:sp>
    </p:spTree>
    <p:extLst>
      <p:ext uri="{BB962C8B-B14F-4D97-AF65-F5344CB8AC3E}">
        <p14:creationId xmlns:p14="http://schemas.microsoft.com/office/powerpoint/2010/main" val="2477345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74A77-92DB-CC33-4F27-558BC8DE6C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A4A083E-D1C5-36BF-FA6D-3CB177F31E10}"/>
              </a:ext>
            </a:extLst>
          </p:cNvPr>
          <p:cNvSpPr/>
          <p:nvPr/>
        </p:nvSpPr>
        <p:spPr>
          <a:xfrm>
            <a:off x="222539" y="1343894"/>
            <a:ext cx="8476200" cy="4468814"/>
          </a:xfrm>
          <a:prstGeom prst="rect">
            <a:avLst/>
          </a:prstGeom>
          <a:ln>
            <a:solidFill>
              <a:schemeClr val="bg1">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13" name="TextBox 12">
            <a:extLst>
              <a:ext uri="{FF2B5EF4-FFF2-40B4-BE49-F238E27FC236}">
                <a16:creationId xmlns:a16="http://schemas.microsoft.com/office/drawing/2014/main" id="{56C139FB-CC0B-FF72-CD86-768A28F61725}"/>
              </a:ext>
            </a:extLst>
          </p:cNvPr>
          <p:cNvSpPr txBox="1"/>
          <p:nvPr/>
        </p:nvSpPr>
        <p:spPr>
          <a:xfrm>
            <a:off x="231495" y="1421080"/>
            <a:ext cx="8470249" cy="300082"/>
          </a:xfrm>
          <a:prstGeom prst="rect">
            <a:avLst/>
          </a:prstGeom>
          <a:noFill/>
        </p:spPr>
        <p:txBody>
          <a:bodyPr wrap="square" rtlCol="0">
            <a:spAutoFit/>
          </a:bodyPr>
          <a:lstStyle/>
          <a:p>
            <a:r>
              <a:rPr lang="en-US" sz="1350" b="1">
                <a:ln w="0"/>
                <a:solidFill>
                  <a:schemeClr val="accent1"/>
                </a:solidFill>
                <a:effectLst>
                  <a:outerShdw blurRad="38100" dist="25400" dir="5400000" algn="ctr" rotWithShape="0">
                    <a:srgbClr val="6E747A">
                      <a:alpha val="43000"/>
                    </a:srgbClr>
                  </a:outerShdw>
                </a:effectLst>
              </a:rPr>
              <a:t>JSON Editor and UI Preview</a:t>
            </a:r>
          </a:p>
        </p:txBody>
      </p:sp>
      <p:sp>
        <p:nvSpPr>
          <p:cNvPr id="14" name="Rectangle: Rounded Corners 13">
            <a:extLst>
              <a:ext uri="{FF2B5EF4-FFF2-40B4-BE49-F238E27FC236}">
                <a16:creationId xmlns:a16="http://schemas.microsoft.com/office/drawing/2014/main" id="{9979EE07-DC68-EA8B-EEE3-56E3DDDB58E5}"/>
              </a:ext>
            </a:extLst>
          </p:cNvPr>
          <p:cNvSpPr/>
          <p:nvPr/>
        </p:nvSpPr>
        <p:spPr>
          <a:xfrm>
            <a:off x="219480" y="949087"/>
            <a:ext cx="1703061" cy="403283"/>
          </a:xfrm>
          <a:prstGeom prst="roundRect">
            <a:avLst/>
          </a:prstGeom>
          <a:solidFill>
            <a:schemeClr val="bg1">
              <a:lumMod val="85000"/>
            </a:schemeClr>
          </a:solid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Editor</a:t>
            </a:r>
          </a:p>
        </p:txBody>
      </p:sp>
      <p:sp>
        <p:nvSpPr>
          <p:cNvPr id="16" name="Rectangle: Rounded Corners 15">
            <a:extLst>
              <a:ext uri="{FF2B5EF4-FFF2-40B4-BE49-F238E27FC236}">
                <a16:creationId xmlns:a16="http://schemas.microsoft.com/office/drawing/2014/main" id="{D5E0B9EF-883D-5E29-B66C-D68CA1ABB215}"/>
              </a:ext>
            </a:extLst>
          </p:cNvPr>
          <p:cNvSpPr/>
          <p:nvPr/>
        </p:nvSpPr>
        <p:spPr>
          <a:xfrm>
            <a:off x="1934918" y="949087"/>
            <a:ext cx="1417881" cy="411779"/>
          </a:xfrm>
          <a:prstGeom prst="roundRect">
            <a:avLst/>
          </a:prstGeom>
          <a:solidFill>
            <a:schemeClr val="bg1"/>
          </a:solid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Common Object</a:t>
            </a:r>
          </a:p>
        </p:txBody>
      </p:sp>
      <p:sp>
        <p:nvSpPr>
          <p:cNvPr id="17" name="Rectangle: Rounded Corners 16">
            <a:extLst>
              <a:ext uri="{FF2B5EF4-FFF2-40B4-BE49-F238E27FC236}">
                <a16:creationId xmlns:a16="http://schemas.microsoft.com/office/drawing/2014/main" id="{73B10AF0-38B3-E452-C96F-5133E62125C0}"/>
              </a:ext>
            </a:extLst>
          </p:cNvPr>
          <p:cNvSpPr/>
          <p:nvPr/>
        </p:nvSpPr>
        <p:spPr>
          <a:xfrm>
            <a:off x="3365176" y="938353"/>
            <a:ext cx="1035793" cy="411779"/>
          </a:xfrm>
          <a:prstGeom prst="roundRect">
            <a:avLst/>
          </a:prstGeom>
          <a:solidFill>
            <a:schemeClr val="bg1"/>
          </a:solid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API</a:t>
            </a:r>
          </a:p>
        </p:txBody>
      </p:sp>
      <p:grpSp>
        <p:nvGrpSpPr>
          <p:cNvPr id="44" name="Group 43">
            <a:extLst>
              <a:ext uri="{FF2B5EF4-FFF2-40B4-BE49-F238E27FC236}">
                <a16:creationId xmlns:a16="http://schemas.microsoft.com/office/drawing/2014/main" id="{9A9073D5-C03D-570C-2459-EC81D90CFC4D}"/>
              </a:ext>
            </a:extLst>
          </p:cNvPr>
          <p:cNvGrpSpPr/>
          <p:nvPr/>
        </p:nvGrpSpPr>
        <p:grpSpPr>
          <a:xfrm>
            <a:off x="553670" y="1714501"/>
            <a:ext cx="1660140" cy="312773"/>
            <a:chOff x="783102" y="1204025"/>
            <a:chExt cx="2569806" cy="358075"/>
          </a:xfrm>
        </p:grpSpPr>
        <p:sp>
          <p:nvSpPr>
            <p:cNvPr id="3" name="Rectangle: Top Corners Rounded 2">
              <a:extLst>
                <a:ext uri="{FF2B5EF4-FFF2-40B4-BE49-F238E27FC236}">
                  <a16:creationId xmlns:a16="http://schemas.microsoft.com/office/drawing/2014/main" id="{6AB0E5C1-1BEA-F41C-2EEB-3128754172FD}"/>
                </a:ext>
              </a:extLst>
            </p:cNvPr>
            <p:cNvSpPr/>
            <p:nvPr/>
          </p:nvSpPr>
          <p:spPr>
            <a:xfrm>
              <a:off x="783102" y="1204025"/>
              <a:ext cx="2569806" cy="358075"/>
            </a:xfrm>
            <a:prstGeom prst="round2Same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Application</a:t>
              </a:r>
              <a:r>
                <a:rPr lang="en-US" sz="1200" b="1">
                  <a:solidFill>
                    <a:schemeClr val="tx1"/>
                  </a:solidFill>
                </a:rPr>
                <a:t>    USBI</a:t>
              </a:r>
            </a:p>
          </p:txBody>
        </p:sp>
        <p:cxnSp>
          <p:nvCxnSpPr>
            <p:cNvPr id="42" name="Straight Connector 41">
              <a:extLst>
                <a:ext uri="{FF2B5EF4-FFF2-40B4-BE49-F238E27FC236}">
                  <a16:creationId xmlns:a16="http://schemas.microsoft.com/office/drawing/2014/main" id="{92245DCB-D1E4-4B1C-E005-55F4017A260B}"/>
                </a:ext>
              </a:extLst>
            </p:cNvPr>
            <p:cNvCxnSpPr>
              <a:cxnSpLocks/>
            </p:cNvCxnSpPr>
            <p:nvPr/>
          </p:nvCxnSpPr>
          <p:spPr>
            <a:xfrm>
              <a:off x="2210316" y="1504950"/>
              <a:ext cx="88276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473939D-DBDC-A194-3A81-DC38F4313311}"/>
                    </a:ext>
                  </a:extLst>
                </p:cNvPr>
                <p:cNvSpPr txBox="1"/>
                <p:nvPr/>
              </p:nvSpPr>
              <p:spPr>
                <a:xfrm rot="16200000">
                  <a:off x="2944074" y="1228993"/>
                  <a:ext cx="203705" cy="321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&lt;</m:t>
                        </m:r>
                      </m:oMath>
                    </m:oMathPara>
                  </a14:m>
                  <a:endParaRPr lang="en-US" sz="1350"/>
                </a:p>
              </p:txBody>
            </p:sp>
          </mc:Choice>
          <mc:Fallback>
            <p:sp>
              <p:nvSpPr>
                <p:cNvPr id="43" name="TextBox 42">
                  <a:extLst>
                    <a:ext uri="{FF2B5EF4-FFF2-40B4-BE49-F238E27FC236}">
                      <a16:creationId xmlns:a16="http://schemas.microsoft.com/office/drawing/2014/main" id="{1473939D-DBDC-A194-3A81-DC38F4313311}"/>
                    </a:ext>
                  </a:extLst>
                </p:cNvPr>
                <p:cNvSpPr txBox="1">
                  <a:spLocks noRot="1" noChangeAspect="1" noMove="1" noResize="1" noEditPoints="1" noAdjustHandles="1" noChangeArrowheads="1" noChangeShapeType="1" noTextEdit="1"/>
                </p:cNvSpPr>
                <p:nvPr/>
              </p:nvSpPr>
              <p:spPr>
                <a:xfrm rot="16200000">
                  <a:off x="2944074" y="1228993"/>
                  <a:ext cx="203705" cy="321584"/>
                </a:xfrm>
                <a:prstGeom prst="rect">
                  <a:avLst/>
                </a:prstGeom>
                <a:blipFill>
                  <a:blip r:embed="rId2"/>
                  <a:stretch>
                    <a:fillRect t="-13333" b="-13333"/>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EECBC2C7-CC76-15CC-1343-28C13A518F92}"/>
              </a:ext>
            </a:extLst>
          </p:cNvPr>
          <p:cNvGrpSpPr/>
          <p:nvPr/>
        </p:nvGrpSpPr>
        <p:grpSpPr>
          <a:xfrm>
            <a:off x="6124074" y="1742153"/>
            <a:ext cx="2470535" cy="288976"/>
            <a:chOff x="4500751" y="1191993"/>
            <a:chExt cx="2957885" cy="331003"/>
          </a:xfrm>
        </p:grpSpPr>
        <p:sp>
          <p:nvSpPr>
            <p:cNvPr id="50" name="Rectangle: Top Corners Rounded 49">
              <a:extLst>
                <a:ext uri="{FF2B5EF4-FFF2-40B4-BE49-F238E27FC236}">
                  <a16:creationId xmlns:a16="http://schemas.microsoft.com/office/drawing/2014/main" id="{1F5F9C40-9957-6861-B68C-CA2493224D44}"/>
                </a:ext>
              </a:extLst>
            </p:cNvPr>
            <p:cNvSpPr/>
            <p:nvPr/>
          </p:nvSpPr>
          <p:spPr>
            <a:xfrm>
              <a:off x="4500751" y="1191993"/>
              <a:ext cx="2957885" cy="331003"/>
            </a:xfrm>
            <a:prstGeom prst="round2Same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Component</a:t>
              </a:r>
              <a:r>
                <a:rPr lang="en-US" sz="1200" b="1">
                  <a:solidFill>
                    <a:schemeClr val="tx1"/>
                  </a:solidFill>
                </a:rPr>
                <a:t>    AllRequest_Table</a:t>
              </a:r>
            </a:p>
          </p:txBody>
        </p:sp>
        <p:cxnSp>
          <p:nvCxnSpPr>
            <p:cNvPr id="51" name="Straight Connector 50">
              <a:extLst>
                <a:ext uri="{FF2B5EF4-FFF2-40B4-BE49-F238E27FC236}">
                  <a16:creationId xmlns:a16="http://schemas.microsoft.com/office/drawing/2014/main" id="{9E116CB3-A578-DA00-EF32-C953196D619D}"/>
                </a:ext>
              </a:extLst>
            </p:cNvPr>
            <p:cNvCxnSpPr>
              <a:cxnSpLocks/>
            </p:cNvCxnSpPr>
            <p:nvPr/>
          </p:nvCxnSpPr>
          <p:spPr>
            <a:xfrm>
              <a:off x="5631131" y="1476876"/>
              <a:ext cx="158911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644D4ED-0E8B-0492-BBB4-2A1D7DB08665}"/>
                    </a:ext>
                  </a:extLst>
                </p:cNvPr>
                <p:cNvSpPr txBox="1"/>
                <p:nvPr/>
              </p:nvSpPr>
              <p:spPr>
                <a:xfrm rot="16200000">
                  <a:off x="7077661" y="1237344"/>
                  <a:ext cx="203811" cy="248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&lt;</m:t>
                        </m:r>
                      </m:oMath>
                    </m:oMathPara>
                  </a14:m>
                  <a:endParaRPr lang="en-US" sz="1350"/>
                </a:p>
              </p:txBody>
            </p:sp>
          </mc:Choice>
          <mc:Fallback>
            <p:sp>
              <p:nvSpPr>
                <p:cNvPr id="52" name="TextBox 51">
                  <a:extLst>
                    <a:ext uri="{FF2B5EF4-FFF2-40B4-BE49-F238E27FC236}">
                      <a16:creationId xmlns:a16="http://schemas.microsoft.com/office/drawing/2014/main" id="{0644D4ED-0E8B-0492-BBB4-2A1D7DB08665}"/>
                    </a:ext>
                  </a:extLst>
                </p:cNvPr>
                <p:cNvSpPr txBox="1">
                  <a:spLocks noRot="1" noChangeAspect="1" noMove="1" noResize="1" noEditPoints="1" noAdjustHandles="1" noChangeArrowheads="1" noChangeShapeType="1" noTextEdit="1"/>
                </p:cNvSpPr>
                <p:nvPr/>
              </p:nvSpPr>
              <p:spPr>
                <a:xfrm rot="16200000">
                  <a:off x="7077661" y="1237344"/>
                  <a:ext cx="203811" cy="248731"/>
                </a:xfrm>
                <a:prstGeom prst="rect">
                  <a:avLst/>
                </a:prstGeom>
                <a:blipFill>
                  <a:blip r:embed="rId3"/>
                  <a:stretch>
                    <a:fillRect t="-13333" r="-5882" b="-13333"/>
                  </a:stretch>
                </a:blipFill>
              </p:spPr>
              <p:txBody>
                <a:bodyPr/>
                <a:lstStyle/>
                <a:p>
                  <a:r>
                    <a:rPr lang="en-US">
                      <a:noFill/>
                    </a:rPr>
                    <a:t> </a:t>
                  </a:r>
                </a:p>
              </p:txBody>
            </p:sp>
          </mc:Fallback>
        </mc:AlternateContent>
      </p:grpSp>
      <p:sp>
        <p:nvSpPr>
          <p:cNvPr id="62" name="Rectangle: Rounded Corners 61">
            <a:extLst>
              <a:ext uri="{FF2B5EF4-FFF2-40B4-BE49-F238E27FC236}">
                <a16:creationId xmlns:a16="http://schemas.microsoft.com/office/drawing/2014/main" id="{2CCCC7C6-ED9A-A7C1-CF09-25F7B02B443F}"/>
              </a:ext>
            </a:extLst>
          </p:cNvPr>
          <p:cNvSpPr/>
          <p:nvPr/>
        </p:nvSpPr>
        <p:spPr>
          <a:xfrm>
            <a:off x="6758447" y="5536176"/>
            <a:ext cx="765322" cy="221225"/>
          </a:xfrm>
          <a:prstGeom prst="roundRect">
            <a:avLst/>
          </a:prstGeom>
          <a:solidFill>
            <a:schemeClr val="bg1">
              <a:lumMod val="85000"/>
            </a:schemeClr>
          </a:solidFill>
          <a:ln>
            <a:solidFill>
              <a:schemeClr val="bg1">
                <a:lumMod val="65000"/>
              </a:schemeClr>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Reset</a:t>
            </a:r>
          </a:p>
        </p:txBody>
      </p:sp>
      <p:sp>
        <p:nvSpPr>
          <p:cNvPr id="63" name="Rectangle: Rounded Corners 62">
            <a:extLst>
              <a:ext uri="{FF2B5EF4-FFF2-40B4-BE49-F238E27FC236}">
                <a16:creationId xmlns:a16="http://schemas.microsoft.com/office/drawing/2014/main" id="{A1191C2A-4C07-3888-480A-B61D0690998C}"/>
              </a:ext>
            </a:extLst>
          </p:cNvPr>
          <p:cNvSpPr/>
          <p:nvPr/>
        </p:nvSpPr>
        <p:spPr>
          <a:xfrm>
            <a:off x="7698658" y="5547236"/>
            <a:ext cx="815775" cy="210164"/>
          </a:xfrm>
          <a:prstGeom prst="roundRect">
            <a:avLst/>
          </a:prstGeom>
          <a:solidFill>
            <a:schemeClr val="bg1">
              <a:lumMod val="85000"/>
            </a:schemeClr>
          </a:solidFill>
          <a:ln>
            <a:solidFill>
              <a:schemeClr val="bg1">
                <a:lumMod val="65000"/>
              </a:schemeClr>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Update</a:t>
            </a:r>
          </a:p>
        </p:txBody>
      </p:sp>
      <p:grpSp>
        <p:nvGrpSpPr>
          <p:cNvPr id="11" name="Group 10">
            <a:extLst>
              <a:ext uri="{FF2B5EF4-FFF2-40B4-BE49-F238E27FC236}">
                <a16:creationId xmlns:a16="http://schemas.microsoft.com/office/drawing/2014/main" id="{DD0CB8DB-3CDF-8F6C-FAAE-4EEA61ACF279}"/>
              </a:ext>
            </a:extLst>
          </p:cNvPr>
          <p:cNvGrpSpPr/>
          <p:nvPr/>
        </p:nvGrpSpPr>
        <p:grpSpPr>
          <a:xfrm>
            <a:off x="542008" y="2096116"/>
            <a:ext cx="3993121" cy="3351570"/>
            <a:chOff x="722678" y="1651821"/>
            <a:chExt cx="5250426" cy="4822722"/>
          </a:xfrm>
        </p:grpSpPr>
        <p:sp>
          <p:nvSpPr>
            <p:cNvPr id="4" name="Rectangle 3">
              <a:extLst>
                <a:ext uri="{FF2B5EF4-FFF2-40B4-BE49-F238E27FC236}">
                  <a16:creationId xmlns:a16="http://schemas.microsoft.com/office/drawing/2014/main" id="{6D7ED15D-CBB6-A0B8-D585-0C481544DEB5}"/>
                </a:ext>
              </a:extLst>
            </p:cNvPr>
            <p:cNvSpPr/>
            <p:nvPr/>
          </p:nvSpPr>
          <p:spPr>
            <a:xfrm>
              <a:off x="722678" y="1651821"/>
              <a:ext cx="5250426" cy="4822722"/>
            </a:xfrm>
            <a:prstGeom prst="rect">
              <a:avLst/>
            </a:prstGeom>
            <a:ln>
              <a:solidFill>
                <a:schemeClr val="bg1">
                  <a:lumMod val="50000"/>
                </a:schemeClr>
              </a:solid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pic>
          <p:nvPicPr>
            <p:cNvPr id="6" name="Picture 5">
              <a:extLst>
                <a:ext uri="{FF2B5EF4-FFF2-40B4-BE49-F238E27FC236}">
                  <a16:creationId xmlns:a16="http://schemas.microsoft.com/office/drawing/2014/main" id="{8A42C91F-317C-ACB9-9951-77F2BA9FD678}"/>
                </a:ext>
              </a:extLst>
            </p:cNvPr>
            <p:cNvPicPr>
              <a:picLocks noChangeAspect="1"/>
            </p:cNvPicPr>
            <p:nvPr/>
          </p:nvPicPr>
          <p:blipFill>
            <a:blip r:embed="rId4"/>
            <a:stretch>
              <a:fillRect/>
            </a:stretch>
          </p:blipFill>
          <p:spPr>
            <a:xfrm>
              <a:off x="875693" y="1715469"/>
              <a:ext cx="4124018" cy="4726198"/>
            </a:xfrm>
            <a:prstGeom prst="rect">
              <a:avLst/>
            </a:prstGeom>
          </p:spPr>
        </p:pic>
      </p:grpSp>
      <p:sp>
        <p:nvSpPr>
          <p:cNvPr id="9" name="Rectangle 8">
            <a:extLst>
              <a:ext uri="{FF2B5EF4-FFF2-40B4-BE49-F238E27FC236}">
                <a16:creationId xmlns:a16="http://schemas.microsoft.com/office/drawing/2014/main" id="{5C8DFDD4-9B90-8C51-C50C-53F083E36B7C}"/>
              </a:ext>
            </a:extLst>
          </p:cNvPr>
          <p:cNvSpPr/>
          <p:nvPr/>
        </p:nvSpPr>
        <p:spPr>
          <a:xfrm>
            <a:off x="4649434" y="2099803"/>
            <a:ext cx="3937820" cy="3347883"/>
          </a:xfrm>
          <a:prstGeom prst="rect">
            <a:avLst/>
          </a:prstGeom>
          <a:ln>
            <a:solidFill>
              <a:schemeClr val="bg1">
                <a:lumMod val="50000"/>
              </a:schemeClr>
            </a:solidFill>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15" name="TextBox 14">
            <a:extLst>
              <a:ext uri="{FF2B5EF4-FFF2-40B4-BE49-F238E27FC236}">
                <a16:creationId xmlns:a16="http://schemas.microsoft.com/office/drawing/2014/main" id="{1B79A0C2-F1DC-3227-D36F-2BBD7A76FA37}"/>
              </a:ext>
            </a:extLst>
          </p:cNvPr>
          <p:cNvSpPr txBox="1"/>
          <p:nvPr/>
        </p:nvSpPr>
        <p:spPr>
          <a:xfrm>
            <a:off x="6215038" y="2203637"/>
            <a:ext cx="1059906" cy="300082"/>
          </a:xfrm>
          <a:prstGeom prst="rect">
            <a:avLst/>
          </a:prstGeom>
          <a:noFill/>
        </p:spPr>
        <p:txBody>
          <a:bodyPr wrap="none" rtlCol="0">
            <a:spAutoFit/>
          </a:bodyPr>
          <a:lstStyle/>
          <a:p>
            <a:r>
              <a:rPr lang="en-US" sz="1350" b="1"/>
              <a:t>UI Preview</a:t>
            </a:r>
          </a:p>
        </p:txBody>
      </p:sp>
      <p:pic>
        <p:nvPicPr>
          <p:cNvPr id="26" name="Picture 25">
            <a:extLst>
              <a:ext uri="{FF2B5EF4-FFF2-40B4-BE49-F238E27FC236}">
                <a16:creationId xmlns:a16="http://schemas.microsoft.com/office/drawing/2014/main" id="{602F9C3A-302A-4D97-ABB4-3B06D898C9FF}"/>
              </a:ext>
            </a:extLst>
          </p:cNvPr>
          <p:cNvPicPr>
            <a:picLocks noChangeAspect="1"/>
          </p:cNvPicPr>
          <p:nvPr/>
        </p:nvPicPr>
        <p:blipFill>
          <a:blip r:embed="rId5"/>
          <a:stretch>
            <a:fillRect/>
          </a:stretch>
        </p:blipFill>
        <p:spPr>
          <a:xfrm>
            <a:off x="4666252" y="2797612"/>
            <a:ext cx="3906248" cy="1222645"/>
          </a:xfrm>
          <a:prstGeom prst="rect">
            <a:avLst/>
          </a:prstGeom>
        </p:spPr>
      </p:pic>
      <p:pic>
        <p:nvPicPr>
          <p:cNvPr id="27" name="Picture 26">
            <a:extLst>
              <a:ext uri="{FF2B5EF4-FFF2-40B4-BE49-F238E27FC236}">
                <a16:creationId xmlns:a16="http://schemas.microsoft.com/office/drawing/2014/main" id="{5C6305ED-C4A8-7D00-CACB-72546F7E72DD}"/>
              </a:ext>
            </a:extLst>
          </p:cNvPr>
          <p:cNvPicPr>
            <a:picLocks noChangeAspect="1"/>
          </p:cNvPicPr>
          <p:nvPr/>
        </p:nvPicPr>
        <p:blipFill>
          <a:blip r:embed="rId6"/>
          <a:stretch>
            <a:fillRect/>
          </a:stretch>
        </p:blipFill>
        <p:spPr>
          <a:xfrm>
            <a:off x="4840854" y="4076341"/>
            <a:ext cx="3607594" cy="400050"/>
          </a:xfrm>
          <a:prstGeom prst="rect">
            <a:avLst/>
          </a:prstGeom>
        </p:spPr>
      </p:pic>
      <p:grpSp>
        <p:nvGrpSpPr>
          <p:cNvPr id="38" name="Group 37">
            <a:extLst>
              <a:ext uri="{FF2B5EF4-FFF2-40B4-BE49-F238E27FC236}">
                <a16:creationId xmlns:a16="http://schemas.microsoft.com/office/drawing/2014/main" id="{2FAE2FED-4C3B-BB16-90C0-559D5EFB7E7A}"/>
              </a:ext>
            </a:extLst>
          </p:cNvPr>
          <p:cNvGrpSpPr/>
          <p:nvPr/>
        </p:nvGrpSpPr>
        <p:grpSpPr>
          <a:xfrm>
            <a:off x="6520217" y="1391219"/>
            <a:ext cx="2008156" cy="285529"/>
            <a:chOff x="8693624" y="711959"/>
            <a:chExt cx="2677541" cy="380705"/>
          </a:xfrm>
        </p:grpSpPr>
        <p:grpSp>
          <p:nvGrpSpPr>
            <p:cNvPr id="34" name="Group 33">
              <a:extLst>
                <a:ext uri="{FF2B5EF4-FFF2-40B4-BE49-F238E27FC236}">
                  <a16:creationId xmlns:a16="http://schemas.microsoft.com/office/drawing/2014/main" id="{D7B3F509-164B-A86A-1FEE-3D78FF29CE52}"/>
                </a:ext>
              </a:extLst>
            </p:cNvPr>
            <p:cNvGrpSpPr/>
            <p:nvPr/>
          </p:nvGrpSpPr>
          <p:grpSpPr>
            <a:xfrm>
              <a:off x="8693624" y="723332"/>
              <a:ext cx="1228533" cy="369332"/>
              <a:chOff x="7506269" y="655092"/>
              <a:chExt cx="1228533" cy="369332"/>
            </a:xfrm>
          </p:grpSpPr>
          <p:sp>
            <p:nvSpPr>
              <p:cNvPr id="32" name="Oval 31">
                <a:extLst>
                  <a:ext uri="{FF2B5EF4-FFF2-40B4-BE49-F238E27FC236}">
                    <a16:creationId xmlns:a16="http://schemas.microsoft.com/office/drawing/2014/main" id="{5149F790-4E4B-E4BE-A196-BA5C0E5B5A6E}"/>
                  </a:ext>
                </a:extLst>
              </p:cNvPr>
              <p:cNvSpPr/>
              <p:nvPr/>
            </p:nvSpPr>
            <p:spPr>
              <a:xfrm>
                <a:off x="7506269" y="736979"/>
                <a:ext cx="163773" cy="163773"/>
              </a:xfrm>
              <a:prstGeom prst="ellipse">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3" name="TextBox 32">
                <a:extLst>
                  <a:ext uri="{FF2B5EF4-FFF2-40B4-BE49-F238E27FC236}">
                    <a16:creationId xmlns:a16="http://schemas.microsoft.com/office/drawing/2014/main" id="{09C19E1B-76E8-13AB-C088-84F1CEC60BA1}"/>
                  </a:ext>
                </a:extLst>
              </p:cNvPr>
              <p:cNvSpPr txBox="1"/>
              <p:nvPr/>
            </p:nvSpPr>
            <p:spPr>
              <a:xfrm>
                <a:off x="7697338" y="655092"/>
                <a:ext cx="1037464" cy="369332"/>
              </a:xfrm>
              <a:prstGeom prst="rect">
                <a:avLst/>
              </a:prstGeom>
              <a:noFill/>
            </p:spPr>
            <p:txBody>
              <a:bodyPr wrap="none" rtlCol="0">
                <a:spAutoFit/>
              </a:bodyPr>
              <a:lstStyle/>
              <a:p>
                <a:r>
                  <a:rPr lang="en-US" sz="1200">
                    <a:latin typeface="Abadi" panose="020B0604020104020204" pitchFamily="34" charset="0"/>
                  </a:rPr>
                  <a:t>Create UI</a:t>
                </a:r>
              </a:p>
            </p:txBody>
          </p:sp>
        </p:grpSp>
        <p:sp>
          <p:nvSpPr>
            <p:cNvPr id="36" name="Oval 35">
              <a:extLst>
                <a:ext uri="{FF2B5EF4-FFF2-40B4-BE49-F238E27FC236}">
                  <a16:creationId xmlns:a16="http://schemas.microsoft.com/office/drawing/2014/main" id="{F4DB5291-E7D0-671C-141D-0A43CB287BE1}"/>
                </a:ext>
              </a:extLst>
            </p:cNvPr>
            <p:cNvSpPr/>
            <p:nvPr/>
          </p:nvSpPr>
          <p:spPr>
            <a:xfrm>
              <a:off x="10074323" y="793846"/>
              <a:ext cx="163773" cy="163773"/>
            </a:xfrm>
            <a:prstGeom prst="ellipse">
              <a:avLst/>
            </a:prstGeom>
            <a:solidFill>
              <a:schemeClr val="accent2">
                <a:lumMod val="60000"/>
                <a:lumOff val="40000"/>
              </a:schemeClr>
            </a:solid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7" name="TextBox 36">
              <a:extLst>
                <a:ext uri="{FF2B5EF4-FFF2-40B4-BE49-F238E27FC236}">
                  <a16:creationId xmlns:a16="http://schemas.microsoft.com/office/drawing/2014/main" id="{264EDF24-F483-4F6D-3F20-27E3B6D81FA3}"/>
                </a:ext>
              </a:extLst>
            </p:cNvPr>
            <p:cNvSpPr txBox="1"/>
            <p:nvPr/>
          </p:nvSpPr>
          <p:spPr>
            <a:xfrm>
              <a:off x="10265392" y="711959"/>
              <a:ext cx="1105773" cy="369332"/>
            </a:xfrm>
            <a:prstGeom prst="rect">
              <a:avLst/>
            </a:prstGeom>
            <a:noFill/>
          </p:spPr>
          <p:txBody>
            <a:bodyPr wrap="none" rtlCol="0">
              <a:spAutoFit/>
            </a:bodyPr>
            <a:lstStyle/>
            <a:p>
              <a:r>
                <a:rPr lang="en-US" sz="1200">
                  <a:latin typeface="Abadi" panose="020B0604020104020204" pitchFamily="34" charset="0"/>
                </a:rPr>
                <a:t>Update UI</a:t>
              </a:r>
            </a:p>
          </p:txBody>
        </p:sp>
      </p:grpSp>
      <p:grpSp>
        <p:nvGrpSpPr>
          <p:cNvPr id="7" name="Group 6">
            <a:extLst>
              <a:ext uri="{FF2B5EF4-FFF2-40B4-BE49-F238E27FC236}">
                <a16:creationId xmlns:a16="http://schemas.microsoft.com/office/drawing/2014/main" id="{C99B10F3-7197-8934-A01E-7178BD4DA4E8}"/>
              </a:ext>
            </a:extLst>
          </p:cNvPr>
          <p:cNvGrpSpPr/>
          <p:nvPr/>
        </p:nvGrpSpPr>
        <p:grpSpPr>
          <a:xfrm>
            <a:off x="4030577" y="1718188"/>
            <a:ext cx="1959012" cy="312773"/>
            <a:chOff x="783102" y="1204025"/>
            <a:chExt cx="2569806" cy="358075"/>
          </a:xfrm>
        </p:grpSpPr>
        <p:sp>
          <p:nvSpPr>
            <p:cNvPr id="8" name="Rectangle: Top Corners Rounded 7">
              <a:extLst>
                <a:ext uri="{FF2B5EF4-FFF2-40B4-BE49-F238E27FC236}">
                  <a16:creationId xmlns:a16="http://schemas.microsoft.com/office/drawing/2014/main" id="{6A31B58B-096A-EEA6-E4FE-53A29A732921}"/>
                </a:ext>
              </a:extLst>
            </p:cNvPr>
            <p:cNvSpPr/>
            <p:nvPr/>
          </p:nvSpPr>
          <p:spPr>
            <a:xfrm>
              <a:off x="783102" y="1204025"/>
              <a:ext cx="2569806" cy="358075"/>
            </a:xfrm>
            <a:prstGeom prst="round2Same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Section</a:t>
              </a:r>
              <a:r>
                <a:rPr lang="en-US" sz="1200" b="1">
                  <a:solidFill>
                    <a:schemeClr val="tx1"/>
                  </a:solidFill>
                </a:rPr>
                <a:t>   </a:t>
              </a:r>
              <a:r>
                <a:rPr lang="en-US" sz="1200" b="1" err="1">
                  <a:solidFill>
                    <a:schemeClr val="tx1"/>
                  </a:solidFill>
                </a:rPr>
                <a:t>AllRequest_Tab</a:t>
              </a:r>
              <a:endParaRPr lang="en-US" sz="1200" b="1">
                <a:solidFill>
                  <a:schemeClr val="tx1"/>
                </a:solidFill>
              </a:endParaRPr>
            </a:p>
          </p:txBody>
        </p:sp>
        <p:cxnSp>
          <p:nvCxnSpPr>
            <p:cNvPr id="10" name="Straight Connector 9">
              <a:extLst>
                <a:ext uri="{FF2B5EF4-FFF2-40B4-BE49-F238E27FC236}">
                  <a16:creationId xmlns:a16="http://schemas.microsoft.com/office/drawing/2014/main" id="{291611F1-67D4-AA7C-4AF6-F847017ACBBE}"/>
                </a:ext>
              </a:extLst>
            </p:cNvPr>
            <p:cNvCxnSpPr>
              <a:cxnSpLocks/>
            </p:cNvCxnSpPr>
            <p:nvPr/>
          </p:nvCxnSpPr>
          <p:spPr>
            <a:xfrm>
              <a:off x="1635379" y="1504950"/>
              <a:ext cx="1457705"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D1D477B-8A2E-65BF-839A-A4D485EDD929}"/>
                    </a:ext>
                  </a:extLst>
                </p:cNvPr>
                <p:cNvSpPr txBox="1"/>
                <p:nvPr/>
              </p:nvSpPr>
              <p:spPr>
                <a:xfrm rot="16200000">
                  <a:off x="3017524" y="1253524"/>
                  <a:ext cx="203705" cy="272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&lt;</m:t>
                        </m:r>
                      </m:oMath>
                    </m:oMathPara>
                  </a14:m>
                  <a:endParaRPr lang="en-US" sz="1350"/>
                </a:p>
              </p:txBody>
            </p:sp>
          </mc:Choice>
          <mc:Fallback>
            <p:sp>
              <p:nvSpPr>
                <p:cNvPr id="18" name="TextBox 17">
                  <a:extLst>
                    <a:ext uri="{FF2B5EF4-FFF2-40B4-BE49-F238E27FC236}">
                      <a16:creationId xmlns:a16="http://schemas.microsoft.com/office/drawing/2014/main" id="{ED1D477B-8A2E-65BF-839A-A4D485EDD929}"/>
                    </a:ext>
                  </a:extLst>
                </p:cNvPr>
                <p:cNvSpPr txBox="1">
                  <a:spLocks noRot="1" noChangeAspect="1" noMove="1" noResize="1" noEditPoints="1" noAdjustHandles="1" noChangeArrowheads="1" noChangeShapeType="1" noTextEdit="1"/>
                </p:cNvSpPr>
                <p:nvPr/>
              </p:nvSpPr>
              <p:spPr>
                <a:xfrm rot="16200000">
                  <a:off x="3017524" y="1253524"/>
                  <a:ext cx="203705" cy="272522"/>
                </a:xfrm>
                <a:prstGeom prst="rect">
                  <a:avLst/>
                </a:prstGeom>
                <a:blipFill>
                  <a:blip r:embed="rId7"/>
                  <a:stretch>
                    <a:fillRect t="-20000" r="-5882" b="-1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BBA45BD3-562D-A429-CDDB-8AD019846863}"/>
              </a:ext>
            </a:extLst>
          </p:cNvPr>
          <p:cNvGrpSpPr/>
          <p:nvPr/>
        </p:nvGrpSpPr>
        <p:grpSpPr>
          <a:xfrm>
            <a:off x="2340142" y="1712172"/>
            <a:ext cx="1558090" cy="312773"/>
            <a:chOff x="783102" y="1204025"/>
            <a:chExt cx="2569806" cy="358075"/>
          </a:xfrm>
        </p:grpSpPr>
        <p:sp>
          <p:nvSpPr>
            <p:cNvPr id="46" name="Rectangle: Top Corners Rounded 45">
              <a:extLst>
                <a:ext uri="{FF2B5EF4-FFF2-40B4-BE49-F238E27FC236}">
                  <a16:creationId xmlns:a16="http://schemas.microsoft.com/office/drawing/2014/main" id="{CA8F42F1-963E-FBF7-43B4-5A38FC3AD97D}"/>
                </a:ext>
              </a:extLst>
            </p:cNvPr>
            <p:cNvSpPr/>
            <p:nvPr/>
          </p:nvSpPr>
          <p:spPr>
            <a:xfrm>
              <a:off x="783102" y="1204025"/>
              <a:ext cx="2569806" cy="358075"/>
            </a:xfrm>
            <a:prstGeom prst="round2Same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UI</a:t>
              </a:r>
              <a:r>
                <a:rPr lang="en-US" sz="1200" b="1">
                  <a:solidFill>
                    <a:schemeClr val="tx1"/>
                  </a:solidFill>
                </a:rPr>
                <a:t>   Dashboard</a:t>
              </a:r>
            </a:p>
          </p:txBody>
        </p:sp>
        <p:cxnSp>
          <p:nvCxnSpPr>
            <p:cNvPr id="53" name="Straight Connector 52">
              <a:extLst>
                <a:ext uri="{FF2B5EF4-FFF2-40B4-BE49-F238E27FC236}">
                  <a16:creationId xmlns:a16="http://schemas.microsoft.com/office/drawing/2014/main" id="{FE6371D4-6E79-CFD9-9E4D-DD255234A84D}"/>
                </a:ext>
              </a:extLst>
            </p:cNvPr>
            <p:cNvCxnSpPr>
              <a:cxnSpLocks/>
            </p:cNvCxnSpPr>
            <p:nvPr/>
          </p:nvCxnSpPr>
          <p:spPr>
            <a:xfrm>
              <a:off x="1328814" y="1504950"/>
              <a:ext cx="176427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0FA728-A8EA-8BC4-EBF4-0BC110954F44}"/>
                    </a:ext>
                  </a:extLst>
                </p:cNvPr>
                <p:cNvSpPr txBox="1"/>
                <p:nvPr/>
              </p:nvSpPr>
              <p:spPr>
                <a:xfrm rot="16200000">
                  <a:off x="3017524" y="1218459"/>
                  <a:ext cx="203705" cy="342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&lt;</m:t>
                        </m:r>
                      </m:oMath>
                    </m:oMathPara>
                  </a14:m>
                  <a:endParaRPr lang="en-US" sz="1350"/>
                </a:p>
              </p:txBody>
            </p:sp>
          </mc:Choice>
          <mc:Fallback>
            <p:sp>
              <p:nvSpPr>
                <p:cNvPr id="55" name="TextBox 54">
                  <a:extLst>
                    <a:ext uri="{FF2B5EF4-FFF2-40B4-BE49-F238E27FC236}">
                      <a16:creationId xmlns:a16="http://schemas.microsoft.com/office/drawing/2014/main" id="{A90FA728-A8EA-8BC4-EBF4-0BC110954F44}"/>
                    </a:ext>
                  </a:extLst>
                </p:cNvPr>
                <p:cNvSpPr txBox="1">
                  <a:spLocks noRot="1" noChangeAspect="1" noMove="1" noResize="1" noEditPoints="1" noAdjustHandles="1" noChangeArrowheads="1" noChangeShapeType="1" noTextEdit="1"/>
                </p:cNvSpPr>
                <p:nvPr/>
              </p:nvSpPr>
              <p:spPr>
                <a:xfrm rot="16200000">
                  <a:off x="3017524" y="1218459"/>
                  <a:ext cx="203705" cy="342647"/>
                </a:xfrm>
                <a:prstGeom prst="rect">
                  <a:avLst/>
                </a:prstGeom>
                <a:blipFill>
                  <a:blip r:embed="rId2"/>
                  <a:stretch>
                    <a:fillRect t="-13333" r="-5882" b="-13333"/>
                  </a:stretch>
                </a:blipFill>
              </p:spPr>
              <p:txBody>
                <a:bodyPr/>
                <a:lstStyle/>
                <a:p>
                  <a:r>
                    <a:rPr lang="en-US">
                      <a:noFill/>
                    </a:rPr>
                    <a:t> </a:t>
                  </a:r>
                </a:p>
              </p:txBody>
            </p:sp>
          </mc:Fallback>
        </mc:AlternateContent>
      </p:grpSp>
      <p:sp>
        <p:nvSpPr>
          <p:cNvPr id="5" name="Oval 4">
            <a:hlinkClick r:id="rId8" action="ppaction://hlinksldjump"/>
            <a:extLst>
              <a:ext uri="{FF2B5EF4-FFF2-40B4-BE49-F238E27FC236}">
                <a16:creationId xmlns:a16="http://schemas.microsoft.com/office/drawing/2014/main" id="{A42A1EC3-5D15-C356-CE80-F7338F43638B}"/>
              </a:ext>
            </a:extLst>
          </p:cNvPr>
          <p:cNvSpPr/>
          <p:nvPr/>
        </p:nvSpPr>
        <p:spPr>
          <a:xfrm>
            <a:off x="7894972" y="1172640"/>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solidFill>
                  <a:schemeClr val="tx1"/>
                </a:solidFill>
              </a:rPr>
              <a:t>1</a:t>
            </a:r>
          </a:p>
        </p:txBody>
      </p:sp>
      <p:sp>
        <p:nvSpPr>
          <p:cNvPr id="19" name="Oval 18">
            <a:hlinkClick r:id="rId8" action="ppaction://hlinksldjump"/>
            <a:extLst>
              <a:ext uri="{FF2B5EF4-FFF2-40B4-BE49-F238E27FC236}">
                <a16:creationId xmlns:a16="http://schemas.microsoft.com/office/drawing/2014/main" id="{E80EB229-B923-60D3-55E8-8CE9B8A78ED8}"/>
              </a:ext>
            </a:extLst>
          </p:cNvPr>
          <p:cNvSpPr/>
          <p:nvPr/>
        </p:nvSpPr>
        <p:spPr>
          <a:xfrm>
            <a:off x="410166" y="1618779"/>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dirty="0">
                <a:solidFill>
                  <a:schemeClr val="tx1"/>
                </a:solidFill>
              </a:rPr>
              <a:t>2</a:t>
            </a:r>
          </a:p>
        </p:txBody>
      </p:sp>
      <p:sp>
        <p:nvSpPr>
          <p:cNvPr id="20" name="Oval 19">
            <a:hlinkClick r:id="rId8" action="ppaction://hlinksldjump"/>
            <a:extLst>
              <a:ext uri="{FF2B5EF4-FFF2-40B4-BE49-F238E27FC236}">
                <a16:creationId xmlns:a16="http://schemas.microsoft.com/office/drawing/2014/main" id="{DA24FB6B-68D5-D728-3A22-69F21128EE55}"/>
              </a:ext>
            </a:extLst>
          </p:cNvPr>
          <p:cNvSpPr/>
          <p:nvPr/>
        </p:nvSpPr>
        <p:spPr>
          <a:xfrm>
            <a:off x="2246340" y="1585595"/>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solidFill>
                  <a:schemeClr val="tx1"/>
                </a:solidFill>
              </a:rPr>
              <a:t>3</a:t>
            </a:r>
          </a:p>
        </p:txBody>
      </p:sp>
      <p:sp>
        <p:nvSpPr>
          <p:cNvPr id="21" name="Oval 20">
            <a:hlinkClick r:id="rId8" action="ppaction://hlinksldjump"/>
            <a:extLst>
              <a:ext uri="{FF2B5EF4-FFF2-40B4-BE49-F238E27FC236}">
                <a16:creationId xmlns:a16="http://schemas.microsoft.com/office/drawing/2014/main" id="{FC3182D9-D3AF-C337-2139-BAED788C6B61}"/>
              </a:ext>
            </a:extLst>
          </p:cNvPr>
          <p:cNvSpPr/>
          <p:nvPr/>
        </p:nvSpPr>
        <p:spPr>
          <a:xfrm>
            <a:off x="3927656" y="1552411"/>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solidFill>
                  <a:schemeClr val="tx1"/>
                </a:solidFill>
              </a:rPr>
              <a:t>4</a:t>
            </a:r>
          </a:p>
        </p:txBody>
      </p:sp>
      <p:sp>
        <p:nvSpPr>
          <p:cNvPr id="22" name="Oval 21">
            <a:hlinkClick r:id="rId8" action="ppaction://hlinksldjump"/>
            <a:extLst>
              <a:ext uri="{FF2B5EF4-FFF2-40B4-BE49-F238E27FC236}">
                <a16:creationId xmlns:a16="http://schemas.microsoft.com/office/drawing/2014/main" id="{7F9BF2CD-49DC-2D92-0BFB-0E9982B822FC}"/>
              </a:ext>
            </a:extLst>
          </p:cNvPr>
          <p:cNvSpPr/>
          <p:nvPr/>
        </p:nvSpPr>
        <p:spPr>
          <a:xfrm>
            <a:off x="6051424" y="1563472"/>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a:solidFill>
                  <a:schemeClr val="tx1"/>
                </a:solidFill>
              </a:rPr>
              <a:t>5</a:t>
            </a:r>
          </a:p>
        </p:txBody>
      </p:sp>
      <p:sp>
        <p:nvSpPr>
          <p:cNvPr id="23" name="Oval 22">
            <a:hlinkClick r:id="rId8" action="ppaction://hlinksldjump"/>
            <a:extLst>
              <a:ext uri="{FF2B5EF4-FFF2-40B4-BE49-F238E27FC236}">
                <a16:creationId xmlns:a16="http://schemas.microsoft.com/office/drawing/2014/main" id="{4B22B9A2-0226-8383-EC42-42CD2ECFF2F5}"/>
              </a:ext>
            </a:extLst>
          </p:cNvPr>
          <p:cNvSpPr/>
          <p:nvPr/>
        </p:nvSpPr>
        <p:spPr>
          <a:xfrm>
            <a:off x="2648233" y="4653259"/>
            <a:ext cx="252035" cy="252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350" dirty="0">
                <a:solidFill>
                  <a:schemeClr val="tx1"/>
                </a:solidFill>
              </a:rPr>
              <a:t>6</a:t>
            </a:r>
          </a:p>
        </p:txBody>
      </p:sp>
      <p:sp>
        <p:nvSpPr>
          <p:cNvPr id="12" name="Title 1">
            <a:extLst>
              <a:ext uri="{FF2B5EF4-FFF2-40B4-BE49-F238E27FC236}">
                <a16:creationId xmlns:a16="http://schemas.microsoft.com/office/drawing/2014/main" id="{070AF6DC-12B1-9A15-4FBB-DB606B838405}"/>
              </a:ext>
            </a:extLst>
          </p:cNvPr>
          <p:cNvSpPr txBox="1">
            <a:spLocks/>
          </p:cNvSpPr>
          <p:nvPr/>
        </p:nvSpPr>
        <p:spPr>
          <a:xfrm>
            <a:off x="628650" y="228600"/>
            <a:ext cx="7886700" cy="442329"/>
          </a:xfrm>
          <a:prstGeom prst="rect">
            <a:avLst/>
          </a:prstGeom>
          <a:solidFill>
            <a:schemeClr val="accent1"/>
          </a:solidFill>
        </p:spPr>
        <p:txBody>
          <a:bodyPr>
            <a:normAutofit fontScale="90000" lnSpcReduction="10000"/>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algn="ctr"/>
            <a:r>
              <a:rPr lang="en-US" dirty="0">
                <a:solidFill>
                  <a:schemeClr val="bg1"/>
                </a:solidFill>
              </a:rPr>
              <a:t>UI/UX Editor</a:t>
            </a:r>
          </a:p>
        </p:txBody>
      </p:sp>
    </p:spTree>
    <p:extLst>
      <p:ext uri="{BB962C8B-B14F-4D97-AF65-F5344CB8AC3E}">
        <p14:creationId xmlns:p14="http://schemas.microsoft.com/office/powerpoint/2010/main" val="35017053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DA27-B6DC-B89F-1998-022730552FFD}"/>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22867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0113-7EDD-81B2-4E34-1C3F8252076A}"/>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949E02B8-44B6-36EB-6A68-5720D5CDB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480"/>
            <a:ext cx="9997439" cy="6888480"/>
          </a:xfrm>
          <a:prstGeom prst="rect">
            <a:avLst/>
          </a:prstGeom>
        </p:spPr>
      </p:pic>
    </p:spTree>
    <p:extLst>
      <p:ext uri="{BB962C8B-B14F-4D97-AF65-F5344CB8AC3E}">
        <p14:creationId xmlns:p14="http://schemas.microsoft.com/office/powerpoint/2010/main" val="1209624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EBC25-B805-D9F6-F45B-ACFABD8B9D9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1226BF2-5283-BFC8-6261-0810E05E9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5218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A738-18AF-F8E4-BD3A-03B7136E78A2}"/>
            </a:ext>
          </a:extLst>
        </p:cNvPr>
        <p:cNvGrpSpPr/>
        <p:nvPr/>
      </p:nvGrpSpPr>
      <p:grpSpPr>
        <a:xfrm>
          <a:off x="0" y="0"/>
          <a:ext cx="0" cy="0"/>
          <a:chOff x="0" y="0"/>
          <a:chExt cx="0" cy="0"/>
        </a:xfrm>
      </p:grpSpPr>
      <p:pic>
        <p:nvPicPr>
          <p:cNvPr id="4" name="Picture 3" descr="A screenshot of a product owner review&#10;&#10;Description automatically generated">
            <a:extLst>
              <a:ext uri="{FF2B5EF4-FFF2-40B4-BE49-F238E27FC236}">
                <a16:creationId xmlns:a16="http://schemas.microsoft.com/office/drawing/2014/main" id="{5661D21C-93DC-9463-98B6-62B330D29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5416" cy="6858000"/>
          </a:xfrm>
          <a:prstGeom prst="rect">
            <a:avLst/>
          </a:prstGeom>
        </p:spPr>
      </p:pic>
    </p:spTree>
    <p:extLst>
      <p:ext uri="{BB962C8B-B14F-4D97-AF65-F5344CB8AC3E}">
        <p14:creationId xmlns:p14="http://schemas.microsoft.com/office/powerpoint/2010/main" val="77398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BE5F-2B7C-6A75-31DE-10C4A0CE3682}"/>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4FE29C-4BCF-A718-1D4D-EC80D75C3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2440"/>
            <a:ext cx="9372600" cy="3788271"/>
          </a:xfrm>
          <a:prstGeom prst="rect">
            <a:avLst/>
          </a:prstGeom>
        </p:spPr>
      </p:pic>
      <p:pic>
        <p:nvPicPr>
          <p:cNvPr id="6" name="Picture 5" descr="A screenshot of a product owner review&#10;&#10;Description automatically generated">
            <a:extLst>
              <a:ext uri="{FF2B5EF4-FFF2-40B4-BE49-F238E27FC236}">
                <a16:creationId xmlns:a16="http://schemas.microsoft.com/office/drawing/2014/main" id="{99BEE134-E535-52CA-5A86-3DA126E8A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296400" cy="3406471"/>
          </a:xfrm>
          <a:prstGeom prst="rect">
            <a:avLst/>
          </a:prstGeom>
        </p:spPr>
      </p:pic>
    </p:spTree>
    <p:extLst>
      <p:ext uri="{BB962C8B-B14F-4D97-AF65-F5344CB8AC3E}">
        <p14:creationId xmlns:p14="http://schemas.microsoft.com/office/powerpoint/2010/main" val="2964456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dirty="0"/>
              <a:t>We believe by creating a cohesive and collaborative solution, where the business and technology can come together, we can drive greater problem solving and implementation of ideas.</a:t>
            </a:r>
          </a:p>
          <a:p>
            <a:pPr indent="-173355"/>
            <a:endParaRPr lang="en-US" dirty="0">
              <a:cs typeface="Arial"/>
            </a:endParaRPr>
          </a:p>
          <a:p>
            <a:pPr marL="9525" indent="0">
              <a:buNone/>
            </a:pPr>
            <a:r>
              <a:rPr lang="en-US" i="1" dirty="0">
                <a:cs typeface="Arial"/>
              </a:rPr>
              <a:t>Essentially...</a:t>
            </a:r>
          </a:p>
          <a:p>
            <a:pPr marL="9525" indent="0" algn="ctr">
              <a:buNone/>
            </a:pPr>
            <a:r>
              <a:rPr lang="en-US" dirty="0">
                <a:cs typeface="Arial"/>
              </a:rPr>
              <a:t>Creating – One Bridge (from Business to Technology)</a:t>
            </a:r>
          </a:p>
          <a:p>
            <a:pPr marL="9525" indent="0">
              <a:buNone/>
            </a:pPr>
            <a:r>
              <a:rPr lang="en-US" dirty="0">
                <a:cs typeface="Arial"/>
              </a:rPr>
              <a:t>                           </a:t>
            </a:r>
            <a:r>
              <a:rPr lang="en-US" sz="2200" dirty="0">
                <a:cs typeface="Arial"/>
              </a:rPr>
              <a:t>Changing tough office work</a:t>
            </a:r>
            <a:r>
              <a:rPr lang="en-US" dirty="0">
                <a:cs typeface="Arial"/>
              </a:rPr>
              <a:t> </a:t>
            </a:r>
          </a:p>
          <a:p>
            <a:pPr marL="9525" indent="0" algn="ctr">
              <a:buNone/>
            </a:pPr>
            <a:r>
              <a:rPr lang="en-US" sz="2400" dirty="0">
                <a:cs typeface="Arial"/>
              </a:rPr>
              <a:t>… to kids play!</a:t>
            </a:r>
          </a:p>
          <a:p>
            <a:pPr marL="9525" indent="0" algn="r">
              <a:buNone/>
            </a:pPr>
            <a:endParaRPr lang="en-US" dirty="0">
              <a:cs typeface="Arial"/>
            </a:endParaRPr>
          </a:p>
          <a:p>
            <a:pPr marL="9525" indent="0">
              <a:buNone/>
            </a:pPr>
            <a:endParaRPr lang="en-US" dirty="0">
              <a:cs typeface="Arial"/>
            </a:endParaRP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pic>
        <p:nvPicPr>
          <p:cNvPr id="5" name="Picture 5" descr="A person standing in front of a computer&#10;&#10;Description generated with very high confidence">
            <a:extLst>
              <a:ext uri="{FF2B5EF4-FFF2-40B4-BE49-F238E27FC236}">
                <a16:creationId xmlns:a16="http://schemas.microsoft.com/office/drawing/2014/main" id="{F8AE3413-D106-4D87-9C0D-2D5015956F81}"/>
              </a:ext>
            </a:extLst>
          </p:cNvPr>
          <p:cNvPicPr>
            <a:picLocks noChangeAspect="1"/>
          </p:cNvPicPr>
          <p:nvPr/>
        </p:nvPicPr>
        <p:blipFill>
          <a:blip r:embed="rId3"/>
          <a:stretch>
            <a:fillRect/>
          </a:stretch>
        </p:blipFill>
        <p:spPr>
          <a:xfrm>
            <a:off x="484360" y="3445063"/>
            <a:ext cx="1852943" cy="1265537"/>
          </a:xfrm>
          <a:prstGeom prst="rect">
            <a:avLst/>
          </a:prstGeom>
        </p:spPr>
      </p:pic>
      <p:pic>
        <p:nvPicPr>
          <p:cNvPr id="7" name="Picture 7" descr="A group of people jumping in the air&#10;&#10;Description generated with very high confidence">
            <a:extLst>
              <a:ext uri="{FF2B5EF4-FFF2-40B4-BE49-F238E27FC236}">
                <a16:creationId xmlns:a16="http://schemas.microsoft.com/office/drawing/2014/main" id="{CEBB84A0-A8FC-4FFE-826A-8BABA2097747}"/>
              </a:ext>
            </a:extLst>
          </p:cNvPr>
          <p:cNvPicPr>
            <a:picLocks noChangeAspect="1"/>
          </p:cNvPicPr>
          <p:nvPr/>
        </p:nvPicPr>
        <p:blipFill>
          <a:blip r:embed="rId4"/>
          <a:stretch>
            <a:fillRect/>
          </a:stretch>
        </p:blipFill>
        <p:spPr>
          <a:xfrm>
            <a:off x="5908895" y="3579982"/>
            <a:ext cx="2743200" cy="1810512"/>
          </a:xfrm>
          <a:prstGeom prst="rect">
            <a:avLst/>
          </a:prstGeom>
        </p:spPr>
      </p:pic>
    </p:spTree>
    <p:extLst>
      <p:ext uri="{BB962C8B-B14F-4D97-AF65-F5344CB8AC3E}">
        <p14:creationId xmlns:p14="http://schemas.microsoft.com/office/powerpoint/2010/main" val="1391282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15393-38E2-4366-17B0-D59EB0B158EA}"/>
            </a:ext>
          </a:extLst>
        </p:cNvPr>
        <p:cNvGrpSpPr/>
        <p:nvPr/>
      </p:nvGrpSpPr>
      <p:grpSpPr>
        <a:xfrm>
          <a:off x="0" y="0"/>
          <a:ext cx="0" cy="0"/>
          <a:chOff x="0" y="0"/>
          <a:chExt cx="0" cy="0"/>
        </a:xfrm>
      </p:grpSpPr>
      <p:pic>
        <p:nvPicPr>
          <p:cNvPr id="3" name="Picture 2" descr="A screenshot of a search&#10;&#10;Description automatically generated">
            <a:extLst>
              <a:ext uri="{FF2B5EF4-FFF2-40B4-BE49-F238E27FC236}">
                <a16:creationId xmlns:a16="http://schemas.microsoft.com/office/drawing/2014/main" id="{421F59DD-376B-B070-2497-E70863A10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8204" cy="6858000"/>
          </a:xfrm>
          <a:prstGeom prst="rect">
            <a:avLst/>
          </a:prstGeom>
        </p:spPr>
      </p:pic>
    </p:spTree>
    <p:extLst>
      <p:ext uri="{BB962C8B-B14F-4D97-AF65-F5344CB8AC3E}">
        <p14:creationId xmlns:p14="http://schemas.microsoft.com/office/powerpoint/2010/main" val="27068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559" y="4141279"/>
            <a:ext cx="1475393" cy="646331"/>
          </a:xfrm>
          <a:prstGeom prst="rect">
            <a:avLst/>
          </a:prstGeom>
          <a:noFill/>
        </p:spPr>
        <p:txBody>
          <a:bodyPr wrap="square" rtlCol="0">
            <a:spAutoFit/>
          </a:bodyPr>
          <a:lstStyle/>
          <a:p>
            <a:r>
              <a:rPr lang="en-US" sz="900" b="1" dirty="0"/>
              <a:t>Value Proposition:</a:t>
            </a:r>
          </a:p>
          <a:p>
            <a:r>
              <a:rPr lang="en-US" sz="900" dirty="0"/>
              <a:t>- Ideas and problems occur throughout the day. This is natural.</a:t>
            </a:r>
          </a:p>
        </p:txBody>
      </p:sp>
      <p:sp>
        <p:nvSpPr>
          <p:cNvPr id="5" name="TextBox 4"/>
          <p:cNvSpPr txBox="1"/>
          <p:nvPr/>
        </p:nvSpPr>
        <p:spPr>
          <a:xfrm>
            <a:off x="1784701" y="4141279"/>
            <a:ext cx="1531352" cy="646331"/>
          </a:xfrm>
          <a:prstGeom prst="rect">
            <a:avLst/>
          </a:prstGeom>
          <a:noFill/>
        </p:spPr>
        <p:txBody>
          <a:bodyPr wrap="square" rtlCol="0">
            <a:spAutoFit/>
          </a:bodyPr>
          <a:lstStyle/>
          <a:p>
            <a:r>
              <a:rPr lang="en-US" sz="900" b="1" dirty="0"/>
              <a:t>Value Proposition:</a:t>
            </a:r>
          </a:p>
          <a:p>
            <a:r>
              <a:rPr lang="en-US" sz="900" dirty="0"/>
              <a:t>- Marketing for One Bridge will be multi channel and recurring.</a:t>
            </a:r>
          </a:p>
        </p:txBody>
      </p:sp>
      <p:sp>
        <p:nvSpPr>
          <p:cNvPr id="6" name="TextBox 5"/>
          <p:cNvSpPr txBox="1"/>
          <p:nvPr/>
        </p:nvSpPr>
        <p:spPr>
          <a:xfrm>
            <a:off x="3249007" y="4119359"/>
            <a:ext cx="1475393" cy="784830"/>
          </a:xfrm>
          <a:prstGeom prst="rect">
            <a:avLst/>
          </a:prstGeom>
          <a:noFill/>
        </p:spPr>
        <p:txBody>
          <a:bodyPr wrap="square" rtlCol="0">
            <a:spAutoFit/>
          </a:bodyPr>
          <a:lstStyle/>
          <a:p>
            <a:r>
              <a:rPr lang="en-US" sz="900" b="1" dirty="0"/>
              <a:t>Value Proposition:</a:t>
            </a:r>
          </a:p>
          <a:p>
            <a:r>
              <a:rPr lang="en-US" sz="900" dirty="0"/>
              <a:t>- Having a dedicated team with varied experiences working together is optimal.</a:t>
            </a:r>
          </a:p>
        </p:txBody>
      </p:sp>
      <p:sp>
        <p:nvSpPr>
          <p:cNvPr id="7" name="TextBox 6"/>
          <p:cNvSpPr txBox="1"/>
          <p:nvPr/>
        </p:nvSpPr>
        <p:spPr>
          <a:xfrm>
            <a:off x="4632620" y="4133671"/>
            <a:ext cx="1557337" cy="646331"/>
          </a:xfrm>
          <a:prstGeom prst="rect">
            <a:avLst/>
          </a:prstGeom>
          <a:noFill/>
        </p:spPr>
        <p:txBody>
          <a:bodyPr wrap="square" rtlCol="0">
            <a:spAutoFit/>
          </a:bodyPr>
          <a:lstStyle/>
          <a:p>
            <a:r>
              <a:rPr lang="en-US" sz="900" b="1" dirty="0"/>
              <a:t>Value Proposition:</a:t>
            </a:r>
          </a:p>
          <a:p>
            <a:r>
              <a:rPr lang="en-US" sz="900" dirty="0"/>
              <a:t>- Improves product modeling, incorporating brilliant ideas</a:t>
            </a:r>
          </a:p>
        </p:txBody>
      </p:sp>
      <p:sp>
        <p:nvSpPr>
          <p:cNvPr id="10" name="TextBox 9"/>
          <p:cNvSpPr txBox="1"/>
          <p:nvPr/>
        </p:nvSpPr>
        <p:spPr>
          <a:xfrm>
            <a:off x="2356925" y="382141"/>
            <a:ext cx="2292848" cy="623248"/>
          </a:xfrm>
          <a:prstGeom prst="rect">
            <a:avLst/>
          </a:prstGeom>
          <a:noFill/>
        </p:spPr>
        <p:txBody>
          <a:bodyPr wrap="square" rtlCol="0">
            <a:spAutoFit/>
          </a:bodyPr>
          <a:lstStyle/>
          <a:p>
            <a:r>
              <a:rPr lang="en-US" sz="1350" dirty="0"/>
              <a:t>SCENARIO:</a:t>
            </a:r>
          </a:p>
          <a:p>
            <a:r>
              <a:rPr lang="en-US" sz="1050" dirty="0"/>
              <a:t>Ideas are collected to improve products.</a:t>
            </a:r>
          </a:p>
        </p:txBody>
      </p:sp>
      <p:sp>
        <p:nvSpPr>
          <p:cNvPr id="11" name="TextBox 10"/>
          <p:cNvSpPr txBox="1"/>
          <p:nvPr/>
        </p:nvSpPr>
        <p:spPr>
          <a:xfrm>
            <a:off x="4669059" y="381000"/>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Employees and product owners want to bring ideas to fruition.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65722" y="2888249"/>
            <a:ext cx="924951" cy="723721"/>
          </a:xfrm>
          <a:prstGeom prst="rect">
            <a:avLst/>
          </a:prstGeom>
        </p:spPr>
      </p:pic>
      <p:sp>
        <p:nvSpPr>
          <p:cNvPr id="3" name="TextBox 2"/>
          <p:cNvSpPr txBox="1"/>
          <p:nvPr/>
        </p:nvSpPr>
        <p:spPr>
          <a:xfrm>
            <a:off x="350685" y="2157125"/>
            <a:ext cx="1173316" cy="646331"/>
          </a:xfrm>
          <a:prstGeom prst="rect">
            <a:avLst/>
          </a:prstGeom>
          <a:noFill/>
        </p:spPr>
        <p:txBody>
          <a:bodyPr wrap="square" rtlCol="0">
            <a:spAutoFit/>
          </a:bodyPr>
          <a:lstStyle/>
          <a:p>
            <a:r>
              <a:rPr lang="en-US" sz="900" dirty="0"/>
              <a:t>Campaign is conducted  to collect ideas from employees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2913927"/>
            <a:ext cx="924951" cy="923779"/>
          </a:xfrm>
          <a:prstGeom prst="rect">
            <a:avLst/>
          </a:prstGeom>
        </p:spPr>
      </p:pic>
      <p:sp>
        <p:nvSpPr>
          <p:cNvPr id="13" name="TextBox 12"/>
          <p:cNvSpPr txBox="1"/>
          <p:nvPr/>
        </p:nvSpPr>
        <p:spPr>
          <a:xfrm>
            <a:off x="3124200" y="1485226"/>
            <a:ext cx="1673172" cy="784830"/>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p>
        </p:txBody>
      </p:sp>
      <p:sp>
        <p:nvSpPr>
          <p:cNvPr id="15" name="TextBox 14"/>
          <p:cNvSpPr txBox="1"/>
          <p:nvPr/>
        </p:nvSpPr>
        <p:spPr>
          <a:xfrm>
            <a:off x="4692792" y="1928525"/>
            <a:ext cx="1304051" cy="646331"/>
          </a:xfrm>
          <a:prstGeom prst="rect">
            <a:avLst/>
          </a:prstGeom>
          <a:noFill/>
        </p:spPr>
        <p:txBody>
          <a:bodyPr wrap="square" rtlCol="0">
            <a:spAutoFit/>
          </a:bodyPr>
          <a:lstStyle/>
          <a:p>
            <a:r>
              <a:rPr lang="en-US" sz="900" dirty="0"/>
              <a:t>Christiana review ideas submitted in her ideas intake tool and add them to OKRs.</a:t>
            </a:r>
          </a:p>
        </p:txBody>
      </p:sp>
      <p:sp>
        <p:nvSpPr>
          <p:cNvPr id="16" name="TextBox 15"/>
          <p:cNvSpPr txBox="1"/>
          <p:nvPr/>
        </p:nvSpPr>
        <p:spPr>
          <a:xfrm>
            <a:off x="1676400" y="2295625"/>
            <a:ext cx="1354599" cy="507831"/>
          </a:xfrm>
          <a:prstGeom prst="rect">
            <a:avLst/>
          </a:prstGeom>
          <a:noFill/>
        </p:spPr>
        <p:txBody>
          <a:bodyPr wrap="square" rtlCol="0">
            <a:spAutoFit/>
          </a:bodyPr>
          <a:lstStyle/>
          <a:p>
            <a:r>
              <a:rPr lang="en-US" sz="900" dirty="0"/>
              <a:t>Natalie goes to one stop shop to submit her idea.</a:t>
            </a:r>
          </a:p>
        </p:txBody>
      </p:sp>
      <p:sp>
        <p:nvSpPr>
          <p:cNvPr id="18" name="Rectangle 17"/>
          <p:cNvSpPr/>
          <p:nvPr/>
        </p:nvSpPr>
        <p:spPr>
          <a:xfrm rot="20788290">
            <a:off x="80933" y="108789"/>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350684" y="3291173"/>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371005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1676400" y="3386864"/>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3314659" y="348925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5181600" y="348925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19800" y="3084441"/>
            <a:ext cx="1251191" cy="63341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495800" y="2574856"/>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1889886"/>
            <a:ext cx="922235" cy="1384738"/>
          </a:xfrm>
          <a:prstGeom prst="rect">
            <a:avLst/>
          </a:prstGeom>
        </p:spPr>
      </p:pic>
      <p:sp>
        <p:nvSpPr>
          <p:cNvPr id="29" name="TextBox 28"/>
          <p:cNvSpPr txBox="1"/>
          <p:nvPr/>
        </p:nvSpPr>
        <p:spPr>
          <a:xfrm>
            <a:off x="7507453" y="1120170"/>
            <a:ext cx="1490118" cy="784830"/>
          </a:xfrm>
          <a:prstGeom prst="rect">
            <a:avLst/>
          </a:prstGeom>
          <a:noFill/>
        </p:spPr>
        <p:txBody>
          <a:bodyPr wrap="square" rtlCol="0">
            <a:spAutoFit/>
          </a:bodyPr>
          <a:lstStyle/>
          <a:p>
            <a:r>
              <a:rPr lang="en-US" sz="900" dirty="0"/>
              <a:t>One Dashboard shows status for ideas that also reports completed ideas that creates excitement for Natalie and Christina.</a:t>
            </a:r>
          </a:p>
        </p:txBody>
      </p:sp>
      <p:sp>
        <p:nvSpPr>
          <p:cNvPr id="31" name="TextBox 30"/>
          <p:cNvSpPr txBox="1"/>
          <p:nvPr/>
        </p:nvSpPr>
        <p:spPr>
          <a:xfrm>
            <a:off x="7372350" y="3886200"/>
            <a:ext cx="1677142" cy="646331"/>
          </a:xfrm>
          <a:prstGeom prst="rect">
            <a:avLst/>
          </a:prstGeom>
          <a:noFill/>
        </p:spPr>
        <p:txBody>
          <a:bodyPr wrap="square" rtlCol="0">
            <a:spAutoFit/>
          </a:bodyPr>
          <a:lstStyle/>
          <a:p>
            <a:r>
              <a:rPr lang="en-US" sz="900" b="1" dirty="0"/>
              <a:t>Value Proposition:</a:t>
            </a:r>
          </a:p>
          <a:p>
            <a:r>
              <a:rPr lang="en-US" sz="900" dirty="0"/>
              <a:t>- The feeling of winning in the workplace can be very empowering.</a:t>
            </a:r>
          </a:p>
        </p:txBody>
      </p:sp>
      <p:sp>
        <p:nvSpPr>
          <p:cNvPr id="33" name="Rectangle 32"/>
          <p:cNvSpPr/>
          <p:nvPr/>
        </p:nvSpPr>
        <p:spPr>
          <a:xfrm>
            <a:off x="6477000" y="3676407"/>
            <a:ext cx="266740"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9" name="Picture 8">
            <a:extLst>
              <a:ext uri="{FF2B5EF4-FFF2-40B4-BE49-F238E27FC236}">
                <a16:creationId xmlns:a16="http://schemas.microsoft.com/office/drawing/2014/main" id="{3D4FA069-4721-9CBF-818F-4A310993B32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253971" y="3108256"/>
            <a:ext cx="891230" cy="419907"/>
          </a:xfrm>
          <a:prstGeom prst="rect">
            <a:avLst/>
          </a:prstGeom>
        </p:spPr>
      </p:pic>
      <p:pic>
        <p:nvPicPr>
          <p:cNvPr id="14" name="Picture 13">
            <a:extLst>
              <a:ext uri="{FF2B5EF4-FFF2-40B4-BE49-F238E27FC236}">
                <a16:creationId xmlns:a16="http://schemas.microsoft.com/office/drawing/2014/main" id="{DAFDC918-586A-62FC-2174-9762CBF2D6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59" y="2117656"/>
            <a:ext cx="918042" cy="918042"/>
          </a:xfrm>
          <a:prstGeom prst="rect">
            <a:avLst/>
          </a:prstGeom>
        </p:spPr>
      </p:pic>
      <p:sp>
        <p:nvSpPr>
          <p:cNvPr id="19" name="TextBox 18">
            <a:extLst>
              <a:ext uri="{FF2B5EF4-FFF2-40B4-BE49-F238E27FC236}">
                <a16:creationId xmlns:a16="http://schemas.microsoft.com/office/drawing/2014/main" id="{1D2ED38E-E993-B2DF-DBDB-1EFF304F2AC8}"/>
              </a:ext>
            </a:extLst>
          </p:cNvPr>
          <p:cNvSpPr txBox="1"/>
          <p:nvPr/>
        </p:nvSpPr>
        <p:spPr>
          <a:xfrm>
            <a:off x="3200248" y="2955856"/>
            <a:ext cx="1677897" cy="215444"/>
          </a:xfrm>
          <a:prstGeom prst="rect">
            <a:avLst/>
          </a:prstGeom>
          <a:noFill/>
        </p:spPr>
        <p:txBody>
          <a:bodyPr wrap="square" rtlCol="0">
            <a:spAutoFit/>
          </a:bodyPr>
          <a:lstStyle/>
          <a:p>
            <a:r>
              <a:rPr lang="en-US" sz="800" dirty="0"/>
              <a:t>Idea / Problem Home</a:t>
            </a:r>
          </a:p>
        </p:txBody>
      </p:sp>
      <p:sp>
        <p:nvSpPr>
          <p:cNvPr id="24" name="Rectangle 23">
            <a:extLst>
              <a:ext uri="{FF2B5EF4-FFF2-40B4-BE49-F238E27FC236}">
                <a16:creationId xmlns:a16="http://schemas.microsoft.com/office/drawing/2014/main" id="{ED89D97A-624C-578C-17FE-A88395958199}"/>
              </a:ext>
            </a:extLst>
          </p:cNvPr>
          <p:cNvSpPr/>
          <p:nvPr/>
        </p:nvSpPr>
        <p:spPr>
          <a:xfrm>
            <a:off x="7641118" y="3314421"/>
            <a:ext cx="266740"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p>
        </p:txBody>
      </p:sp>
      <p:sp>
        <p:nvSpPr>
          <p:cNvPr id="25" name="TextBox 24">
            <a:extLst>
              <a:ext uri="{FF2B5EF4-FFF2-40B4-BE49-F238E27FC236}">
                <a16:creationId xmlns:a16="http://schemas.microsoft.com/office/drawing/2014/main" id="{1147EA0F-E2F5-8150-2AB5-FBD1B23074AC}"/>
              </a:ext>
            </a:extLst>
          </p:cNvPr>
          <p:cNvSpPr txBox="1"/>
          <p:nvPr/>
        </p:nvSpPr>
        <p:spPr>
          <a:xfrm>
            <a:off x="6011149" y="2133600"/>
            <a:ext cx="1304051" cy="923330"/>
          </a:xfrm>
          <a:prstGeom prst="rect">
            <a:avLst/>
          </a:prstGeom>
          <a:noFill/>
        </p:spPr>
        <p:txBody>
          <a:bodyPr wrap="square" rtlCol="0">
            <a:spAutoFit/>
          </a:bodyPr>
          <a:lstStyle/>
          <a:p>
            <a:r>
              <a:rPr lang="en-US" sz="900" dirty="0"/>
              <a:t>Christiana contacts her TOS lead and also look at technology village to find additional resources</a:t>
            </a:r>
          </a:p>
        </p:txBody>
      </p:sp>
      <p:sp>
        <p:nvSpPr>
          <p:cNvPr id="30" name="TextBox 29">
            <a:extLst>
              <a:ext uri="{FF2B5EF4-FFF2-40B4-BE49-F238E27FC236}">
                <a16:creationId xmlns:a16="http://schemas.microsoft.com/office/drawing/2014/main" id="{1483927A-23E7-3E11-6C96-32927382BB9A}"/>
              </a:ext>
            </a:extLst>
          </p:cNvPr>
          <p:cNvSpPr txBox="1"/>
          <p:nvPr/>
        </p:nvSpPr>
        <p:spPr>
          <a:xfrm>
            <a:off x="5986463" y="4114800"/>
            <a:ext cx="1557337" cy="646331"/>
          </a:xfrm>
          <a:prstGeom prst="rect">
            <a:avLst/>
          </a:prstGeom>
          <a:noFill/>
        </p:spPr>
        <p:txBody>
          <a:bodyPr wrap="square" rtlCol="0">
            <a:spAutoFit/>
          </a:bodyPr>
          <a:lstStyle/>
          <a:p>
            <a:r>
              <a:rPr lang="en-US" sz="900" b="1" dirty="0"/>
              <a:t>Value Proposition:</a:t>
            </a:r>
          </a:p>
          <a:p>
            <a:r>
              <a:rPr lang="en-US" sz="900" dirty="0"/>
              <a:t>- Improves product modeling, incorporating brilliant ideas</a:t>
            </a:r>
          </a:p>
        </p:txBody>
      </p:sp>
      <mc:AlternateContent xmlns:mc="http://schemas.openxmlformats.org/markup-compatibility/2006" xmlns:psez="http://schemas.microsoft.com/office/powerpoint/2016/sectionzoom">
        <mc:Choice Requires="psez">
          <p:graphicFrame>
            <p:nvGraphicFramePr>
              <p:cNvPr id="44" name="Section Zoom 43">
                <a:extLst>
                  <a:ext uri="{FF2B5EF4-FFF2-40B4-BE49-F238E27FC236}">
                    <a16:creationId xmlns:a16="http://schemas.microsoft.com/office/drawing/2014/main" id="{D9E114E4-ECE9-2D67-0FF1-781B5638A893}"/>
                  </a:ext>
                </a:extLst>
              </p:cNvPr>
              <p:cNvGraphicFramePr>
                <a:graphicFrameLocks noChangeAspect="1"/>
              </p:cNvGraphicFramePr>
              <p:nvPr>
                <p:extLst>
                  <p:ext uri="{D42A27DB-BD31-4B8C-83A1-F6EECF244321}">
                    <p14:modId xmlns:p14="http://schemas.microsoft.com/office/powerpoint/2010/main" val="2814969218"/>
                  </p:ext>
                </p:extLst>
              </p:nvPr>
            </p:nvGraphicFramePr>
            <p:xfrm>
              <a:off x="1797290" y="4885871"/>
              <a:ext cx="1176081" cy="882061"/>
            </p:xfrm>
            <a:graphic>
              <a:graphicData uri="http://schemas.microsoft.com/office/powerpoint/2016/sectionzoom">
                <psez:sectionZm>
                  <psez:sectionZmObj sectionId="{D80B821E-C99D-E04C-8B79-1288FE1F61B0}">
                    <psez:zmPr id="{624B5EA9-CF48-584C-B881-CF92CF413A88}" transitionDur="1000">
                      <p166:blipFill xmlns:p166="http://schemas.microsoft.com/office/powerpoint/2016/6/main">
                        <a:blip r:embed="rId9"/>
                        <a:stretch>
                          <a:fillRect/>
                        </a:stretch>
                      </p166:blipFill>
                      <p166:spPr xmlns:p166="http://schemas.microsoft.com/office/powerpoint/2016/6/main">
                        <a:xfrm>
                          <a:off x="0" y="0"/>
                          <a:ext cx="1176081" cy="882061"/>
                        </a:xfrm>
                        <a:prstGeom prst="rect">
                          <a:avLst/>
                        </a:prstGeom>
                        <a:ln w="3175">
                          <a:solidFill>
                            <a:prstClr val="ltGray"/>
                          </a:solidFill>
                        </a:ln>
                      </p166:spPr>
                    </psez:zmPr>
                  </psez:sectionZmObj>
                </psez:sectionZm>
              </a:graphicData>
            </a:graphic>
          </p:graphicFrame>
        </mc:Choice>
        <mc:Fallback xmlns="">
          <p:pic>
            <p:nvPicPr>
              <p:cNvPr id="44" name="Section Zoom 43">
                <a:hlinkClick r:id="rId10" action="ppaction://hlinksldjump"/>
                <a:extLst>
                  <a:ext uri="{FF2B5EF4-FFF2-40B4-BE49-F238E27FC236}">
                    <a16:creationId xmlns:a16="http://schemas.microsoft.com/office/drawing/2014/main" id="{D9E114E4-ECE9-2D67-0FF1-781B5638A893}"/>
                  </a:ext>
                </a:extLst>
              </p:cNvPr>
              <p:cNvPicPr>
                <a:picLocks noGrp="1" noRot="1" noChangeAspect="1" noMove="1" noResize="1" noEditPoints="1" noAdjustHandles="1" noChangeArrowheads="1" noChangeShapeType="1"/>
              </p:cNvPicPr>
              <p:nvPr/>
            </p:nvPicPr>
            <p:blipFill>
              <a:blip r:embed="rId11"/>
              <a:stretch>
                <a:fillRect/>
              </a:stretch>
            </p:blipFill>
            <p:spPr>
              <a:xfrm>
                <a:off x="1797290" y="4885871"/>
                <a:ext cx="1176081" cy="88206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8" name="Section Zoom 47">
                <a:extLst>
                  <a:ext uri="{FF2B5EF4-FFF2-40B4-BE49-F238E27FC236}">
                    <a16:creationId xmlns:a16="http://schemas.microsoft.com/office/drawing/2014/main" id="{37CA8AC5-AFB7-6758-BB02-3A592373B035}"/>
                  </a:ext>
                </a:extLst>
              </p:cNvPr>
              <p:cNvGraphicFramePr>
                <a:graphicFrameLocks noChangeAspect="1"/>
              </p:cNvGraphicFramePr>
              <p:nvPr>
                <p:extLst>
                  <p:ext uri="{D42A27DB-BD31-4B8C-83A1-F6EECF244321}">
                    <p14:modId xmlns:p14="http://schemas.microsoft.com/office/powerpoint/2010/main" val="240347925"/>
                  </p:ext>
                </p:extLst>
              </p:nvPr>
            </p:nvGraphicFramePr>
            <p:xfrm>
              <a:off x="1784701" y="5884649"/>
              <a:ext cx="1176082" cy="882061"/>
            </p:xfrm>
            <a:graphic>
              <a:graphicData uri="http://schemas.microsoft.com/office/powerpoint/2016/sectionzoom">
                <psez:sectionZm>
                  <psez:sectionZmObj sectionId="{B24E361E-5F02-D445-8B71-F198B186EBC8}">
                    <psez:zmPr id="{74D5F0D4-49DB-0847-B359-8348CE6CF7E5}" transitionDur="1000">
                      <p166:blipFill xmlns:p166="http://schemas.microsoft.com/office/powerpoint/2016/6/main">
                        <a:blip r:embed="rId12"/>
                        <a:stretch>
                          <a:fillRect/>
                        </a:stretch>
                      </p166:blipFill>
                      <p166:spPr xmlns:p166="http://schemas.microsoft.com/office/powerpoint/2016/6/main">
                        <a:xfrm>
                          <a:off x="0" y="0"/>
                          <a:ext cx="1176082" cy="882061"/>
                        </a:xfrm>
                        <a:prstGeom prst="rect">
                          <a:avLst/>
                        </a:prstGeom>
                        <a:ln w="3175">
                          <a:solidFill>
                            <a:prstClr val="ltGray"/>
                          </a:solidFill>
                        </a:ln>
                      </p166:spPr>
                    </psez:zmPr>
                  </psez:sectionZmObj>
                </psez:sectionZm>
              </a:graphicData>
            </a:graphic>
          </p:graphicFrame>
        </mc:Choice>
        <mc:Fallback xmlns="">
          <p:pic>
            <p:nvPicPr>
              <p:cNvPr id="48" name="Section Zoom 47">
                <a:hlinkClick r:id="rId13" action="ppaction://hlinksldjump"/>
                <a:extLst>
                  <a:ext uri="{FF2B5EF4-FFF2-40B4-BE49-F238E27FC236}">
                    <a16:creationId xmlns:a16="http://schemas.microsoft.com/office/drawing/2014/main" id="{37CA8AC5-AFB7-6758-BB02-3A592373B035}"/>
                  </a:ext>
                </a:extLst>
              </p:cNvPr>
              <p:cNvPicPr>
                <a:picLocks noGrp="1" noRot="1" noChangeAspect="1" noMove="1" noResize="1" noEditPoints="1" noAdjustHandles="1" noChangeArrowheads="1" noChangeShapeType="1"/>
              </p:cNvPicPr>
              <p:nvPr/>
            </p:nvPicPr>
            <p:blipFill>
              <a:blip r:embed="rId14"/>
              <a:stretch>
                <a:fillRect/>
              </a:stretch>
            </p:blipFill>
            <p:spPr>
              <a:xfrm>
                <a:off x="1784701" y="5884649"/>
                <a:ext cx="1176082" cy="88206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0" name="Section Zoom 49">
                <a:extLst>
                  <a:ext uri="{FF2B5EF4-FFF2-40B4-BE49-F238E27FC236}">
                    <a16:creationId xmlns:a16="http://schemas.microsoft.com/office/drawing/2014/main" id="{78B8AC20-9FA1-3DCE-EFC1-FF4356FCB3BE}"/>
                  </a:ext>
                </a:extLst>
              </p:cNvPr>
              <p:cNvGraphicFramePr>
                <a:graphicFrameLocks noChangeAspect="1"/>
              </p:cNvGraphicFramePr>
              <p:nvPr>
                <p:extLst>
                  <p:ext uri="{D42A27DB-BD31-4B8C-83A1-F6EECF244321}">
                    <p14:modId xmlns:p14="http://schemas.microsoft.com/office/powerpoint/2010/main" val="661701502"/>
                  </p:ext>
                </p:extLst>
              </p:nvPr>
            </p:nvGraphicFramePr>
            <p:xfrm>
              <a:off x="3249007" y="5260674"/>
              <a:ext cx="1246793" cy="935095"/>
            </p:xfrm>
            <a:graphic>
              <a:graphicData uri="http://schemas.microsoft.com/office/powerpoint/2016/sectionzoom">
                <psez:sectionZm>
                  <psez:sectionZmObj sectionId="{3E101838-2746-884F-AC87-E93FAD1BA214}">
                    <psez:zmPr id="{20BCD17B-E464-1F40-8947-C4827A0BCC7B}" transitionDur="1000">
                      <p166:blipFill xmlns:p166="http://schemas.microsoft.com/office/powerpoint/2016/6/main">
                        <a:blip r:embed="rId15"/>
                        <a:stretch>
                          <a:fillRect/>
                        </a:stretch>
                      </p166:blipFill>
                      <p166:spPr xmlns:p166="http://schemas.microsoft.com/office/powerpoint/2016/6/main">
                        <a:xfrm>
                          <a:off x="0" y="0"/>
                          <a:ext cx="1246793" cy="935095"/>
                        </a:xfrm>
                        <a:prstGeom prst="rect">
                          <a:avLst/>
                        </a:prstGeom>
                        <a:ln w="3175">
                          <a:solidFill>
                            <a:prstClr val="ltGray"/>
                          </a:solidFill>
                        </a:ln>
                      </p166:spPr>
                    </psez:zmPr>
                  </psez:sectionZmObj>
                </psez:sectionZm>
              </a:graphicData>
            </a:graphic>
          </p:graphicFrame>
        </mc:Choice>
        <mc:Fallback xmlns="">
          <p:pic>
            <p:nvPicPr>
              <p:cNvPr id="50" name="Section Zoom 49">
                <a:hlinkClick r:id="rId16" action="ppaction://hlinksldjump"/>
                <a:extLst>
                  <a:ext uri="{FF2B5EF4-FFF2-40B4-BE49-F238E27FC236}">
                    <a16:creationId xmlns:a16="http://schemas.microsoft.com/office/drawing/2014/main" id="{78B8AC20-9FA1-3DCE-EFC1-FF4356FCB3BE}"/>
                  </a:ext>
                </a:extLst>
              </p:cNvPr>
              <p:cNvPicPr>
                <a:picLocks noGrp="1" noRot="1" noChangeAspect="1" noMove="1" noResize="1" noEditPoints="1" noAdjustHandles="1" noChangeArrowheads="1" noChangeShapeType="1"/>
              </p:cNvPicPr>
              <p:nvPr/>
            </p:nvPicPr>
            <p:blipFill>
              <a:blip r:embed="rId17"/>
              <a:stretch>
                <a:fillRect/>
              </a:stretch>
            </p:blipFill>
            <p:spPr>
              <a:xfrm>
                <a:off x="3249007" y="5260674"/>
                <a:ext cx="1246793" cy="93509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2" name="Section Zoom 51">
                <a:extLst>
                  <a:ext uri="{FF2B5EF4-FFF2-40B4-BE49-F238E27FC236}">
                    <a16:creationId xmlns:a16="http://schemas.microsoft.com/office/drawing/2014/main" id="{1418075C-EF50-E85D-77B4-3712538E1CE6}"/>
                  </a:ext>
                </a:extLst>
              </p:cNvPr>
              <p:cNvGraphicFramePr>
                <a:graphicFrameLocks noChangeAspect="1"/>
              </p:cNvGraphicFramePr>
              <p:nvPr>
                <p:extLst>
                  <p:ext uri="{D42A27DB-BD31-4B8C-83A1-F6EECF244321}">
                    <p14:modId xmlns:p14="http://schemas.microsoft.com/office/powerpoint/2010/main" val="4239112750"/>
                  </p:ext>
                </p:extLst>
              </p:nvPr>
            </p:nvGraphicFramePr>
            <p:xfrm>
              <a:off x="4648200" y="5044986"/>
              <a:ext cx="1246794" cy="935096"/>
            </p:xfrm>
            <a:graphic>
              <a:graphicData uri="http://schemas.microsoft.com/office/powerpoint/2016/sectionzoom">
                <psez:sectionZm>
                  <psez:sectionZmObj sectionId="{340BEE30-D205-0D4D-B36B-9D2890372168}">
                    <psez:zmPr id="{8A8A3198-4444-3B4B-9243-F38C06F18CED}" transitionDur="1000">
                      <p166:blipFill xmlns:p166="http://schemas.microsoft.com/office/powerpoint/2016/6/main">
                        <a:blip r:embed="rId18"/>
                        <a:stretch>
                          <a:fillRect/>
                        </a:stretch>
                      </p166:blipFill>
                      <p166:spPr xmlns:p166="http://schemas.microsoft.com/office/powerpoint/2016/6/main">
                        <a:xfrm>
                          <a:off x="0" y="0"/>
                          <a:ext cx="1246794" cy="935096"/>
                        </a:xfrm>
                        <a:prstGeom prst="rect">
                          <a:avLst/>
                        </a:prstGeom>
                        <a:ln w="3175">
                          <a:solidFill>
                            <a:prstClr val="ltGray"/>
                          </a:solidFill>
                        </a:ln>
                      </p166:spPr>
                    </psez:zmPr>
                  </psez:sectionZmObj>
                </psez:sectionZm>
              </a:graphicData>
            </a:graphic>
          </p:graphicFrame>
        </mc:Choice>
        <mc:Fallback xmlns="">
          <p:pic>
            <p:nvPicPr>
              <p:cNvPr id="52" name="Section Zoom 51">
                <a:hlinkClick r:id="rId19" action="ppaction://hlinksldjump"/>
                <a:extLst>
                  <a:ext uri="{FF2B5EF4-FFF2-40B4-BE49-F238E27FC236}">
                    <a16:creationId xmlns:a16="http://schemas.microsoft.com/office/drawing/2014/main" id="{1418075C-EF50-E85D-77B4-3712538E1CE6}"/>
                  </a:ext>
                </a:extLst>
              </p:cNvPr>
              <p:cNvPicPr>
                <a:picLocks noGrp="1" noRot="1" noChangeAspect="1" noMove="1" noResize="1" noEditPoints="1" noAdjustHandles="1" noChangeArrowheads="1" noChangeShapeType="1"/>
              </p:cNvPicPr>
              <p:nvPr/>
            </p:nvPicPr>
            <p:blipFill>
              <a:blip r:embed="rId20"/>
              <a:stretch>
                <a:fillRect/>
              </a:stretch>
            </p:blipFill>
            <p:spPr>
              <a:xfrm>
                <a:off x="4648200" y="5044986"/>
                <a:ext cx="1246794" cy="93509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A0CE294B-B71E-6EDF-7DCA-78E380F87D8C}"/>
                  </a:ext>
                </a:extLst>
              </p:cNvPr>
              <p:cNvGraphicFramePr>
                <a:graphicFrameLocks noChangeAspect="1"/>
              </p:cNvGraphicFramePr>
              <p:nvPr>
                <p:extLst>
                  <p:ext uri="{D42A27DB-BD31-4B8C-83A1-F6EECF244321}">
                    <p14:modId xmlns:p14="http://schemas.microsoft.com/office/powerpoint/2010/main" val="3101697696"/>
                  </p:ext>
                </p:extLst>
              </p:nvPr>
            </p:nvGraphicFramePr>
            <p:xfrm>
              <a:off x="7507453" y="5172328"/>
              <a:ext cx="1434762" cy="1076072"/>
            </p:xfrm>
            <a:graphic>
              <a:graphicData uri="http://schemas.microsoft.com/office/powerpoint/2016/sectionzoom">
                <psez:sectionZm>
                  <psez:sectionZmObj sectionId="{291CA637-77F9-B44A-853C-40F065631E89}">
                    <psez:zmPr id="{D9B5D153-CF83-374B-9DC7-B89494CDF7A6}" transitionDur="1000">
                      <p166:blipFill xmlns:p166="http://schemas.microsoft.com/office/powerpoint/2016/6/main">
                        <a:blip r:embed="rId21"/>
                        <a:stretch>
                          <a:fillRect/>
                        </a:stretch>
                      </p166:blipFill>
                      <p166:spPr xmlns:p166="http://schemas.microsoft.com/office/powerpoint/2016/6/main">
                        <a:xfrm>
                          <a:off x="0" y="0"/>
                          <a:ext cx="1434762" cy="1076072"/>
                        </a:xfrm>
                        <a:prstGeom prst="rect">
                          <a:avLst/>
                        </a:prstGeom>
                        <a:ln w="3175">
                          <a:solidFill>
                            <a:prstClr val="ltGray"/>
                          </a:solidFill>
                        </a:ln>
                      </p166:spPr>
                    </psez:zmPr>
                  </psez:sectionZmObj>
                </psez:sectionZm>
              </a:graphicData>
            </a:graphic>
          </p:graphicFrame>
        </mc:Choice>
        <mc:Fallback xmlns="">
          <p:pic>
            <p:nvPicPr>
              <p:cNvPr id="54" name="Section Zoom 53">
                <a:hlinkClick r:id="rId22" action="ppaction://hlinksldjump"/>
                <a:extLst>
                  <a:ext uri="{FF2B5EF4-FFF2-40B4-BE49-F238E27FC236}">
                    <a16:creationId xmlns:a16="http://schemas.microsoft.com/office/drawing/2014/main" id="{A0CE294B-B71E-6EDF-7DCA-78E380F87D8C}"/>
                  </a:ext>
                </a:extLst>
              </p:cNvPr>
              <p:cNvPicPr>
                <a:picLocks noGrp="1" noRot="1" noChangeAspect="1" noMove="1" noResize="1" noEditPoints="1" noAdjustHandles="1" noChangeArrowheads="1" noChangeShapeType="1"/>
              </p:cNvPicPr>
              <p:nvPr/>
            </p:nvPicPr>
            <p:blipFill>
              <a:blip r:embed="rId23"/>
              <a:stretch>
                <a:fillRect/>
              </a:stretch>
            </p:blipFill>
            <p:spPr>
              <a:xfrm>
                <a:off x="7507453" y="5172328"/>
                <a:ext cx="1434762" cy="1076072"/>
              </a:xfrm>
              <a:prstGeom prst="rect">
                <a:avLst/>
              </a:prstGeom>
              <a:ln w="3175">
                <a:solidFill>
                  <a:prstClr val="ltGray"/>
                </a:solidFill>
              </a:ln>
            </p:spPr>
          </p:pic>
        </mc:Fallback>
      </mc:AlternateContent>
    </p:spTree>
    <p:extLst>
      <p:ext uri="{BB962C8B-B14F-4D97-AF65-F5344CB8AC3E}">
        <p14:creationId xmlns:p14="http://schemas.microsoft.com/office/powerpoint/2010/main" val="20643796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990602"/>
            <a:ext cx="8229600" cy="3414880"/>
          </a:xfrm>
        </p:spPr>
        <p:txBody>
          <a:bodyPr/>
          <a:lstStyle/>
          <a:p>
            <a:r>
              <a:rPr lang="en-US" sz="1600" b="1" dirty="0"/>
              <a:t>Primary</a:t>
            </a:r>
            <a:r>
              <a:rPr lang="en-US" sz="1600" dirty="0"/>
              <a:t> = </a:t>
            </a:r>
          </a:p>
          <a:p>
            <a:pPr marL="662940" lvl="1" indent="-342900">
              <a:buFont typeface="+mj-lt"/>
              <a:buAutoNum type="arabicPeriod"/>
            </a:pPr>
            <a:r>
              <a:rPr lang="en-US" sz="1600" dirty="0"/>
              <a:t>US Bank Business Lines – Integration with one stop shop to submit ideas like (Idea Verse, Idea Place) will help ideas flow into Product Modeling tools like </a:t>
            </a:r>
            <a:r>
              <a:rPr lang="en-US" sz="1600" dirty="0" err="1"/>
              <a:t>DragonBoat</a:t>
            </a:r>
            <a:endParaRPr lang="en-US" sz="1600" dirty="0"/>
          </a:p>
          <a:p>
            <a:pPr marL="662940" lvl="1" indent="-342900">
              <a:buFont typeface="+mj-lt"/>
              <a:buAutoNum type="arabicPeriod"/>
            </a:pPr>
            <a:r>
              <a:rPr lang="en-US" sz="1600" dirty="0"/>
              <a:t>Product Modeling Teams/ Product Owners: Ideas are assigned to correct Products/ Product owners and flow into for example </a:t>
            </a:r>
            <a:r>
              <a:rPr lang="en-US" sz="1600" dirty="0" err="1"/>
              <a:t>DragonBoat</a:t>
            </a:r>
            <a:r>
              <a:rPr lang="en-US" sz="1600" dirty="0"/>
              <a:t> where OKRs can be defined for them. This way they can collect ideas to improve the product.</a:t>
            </a:r>
          </a:p>
          <a:p>
            <a:pPr marL="662940" lvl="1" indent="-342900">
              <a:buFont typeface="+mj-lt"/>
              <a:buAutoNum type="arabicPeriod"/>
            </a:pPr>
            <a:r>
              <a:rPr lang="en-US" sz="1600" dirty="0"/>
              <a:t>US Bank Innovation Group: Integration between different Innovation tools can build a complete Collaborative tool where Ideas can be realized by feeding them into how we do things (Product Modeling).</a:t>
            </a:r>
          </a:p>
          <a:p>
            <a:r>
              <a:rPr lang="en-US" sz="1600" b="1" dirty="0"/>
              <a:t>Secondary</a:t>
            </a:r>
            <a:r>
              <a:rPr lang="en-US" sz="1600" dirty="0"/>
              <a:t> = US Bank Customers</a:t>
            </a:r>
          </a:p>
          <a:p>
            <a:pPr lvl="1"/>
            <a:r>
              <a:rPr lang="en-US" sz="1600" dirty="0"/>
              <a:t>If the employees are not operating at their best, then they cannot deliver their best to our customers.</a:t>
            </a:r>
          </a:p>
          <a:p>
            <a:pPr marL="320040" lvl="1" indent="0">
              <a:buNone/>
            </a:pPr>
            <a:endParaRPr lang="en-US" dirty="0"/>
          </a:p>
        </p:txBody>
      </p:sp>
      <p:sp>
        <p:nvSpPr>
          <p:cNvPr id="4" name="Text Placeholder 3"/>
          <p:cNvSpPr>
            <a:spLocks noGrp="1"/>
          </p:cNvSpPr>
          <p:nvPr>
            <p:ph type="body" idx="10"/>
          </p:nvPr>
        </p:nvSpPr>
        <p:spPr>
          <a:xfrm>
            <a:off x="457200" y="762000"/>
            <a:ext cx="8229600" cy="304800"/>
          </a:xfrm>
        </p:spPr>
        <p:txBody>
          <a:bodyPr/>
          <a:lstStyle/>
          <a:p>
            <a:r>
              <a:rPr lang="en-US" sz="1800" dirty="0"/>
              <a:t>Everyone; the problem doesn’t discriminate and neither does our solution</a:t>
            </a:r>
          </a:p>
        </p:txBody>
      </p:sp>
      <p:grpSp>
        <p:nvGrpSpPr>
          <p:cNvPr id="18" name="Group 17">
            <a:extLst>
              <a:ext uri="{FF2B5EF4-FFF2-40B4-BE49-F238E27FC236}">
                <a16:creationId xmlns:a16="http://schemas.microsoft.com/office/drawing/2014/main" id="{D6658EEB-AD4C-C969-F005-4ACA9B586BBE}"/>
              </a:ext>
            </a:extLst>
          </p:cNvPr>
          <p:cNvGrpSpPr/>
          <p:nvPr/>
        </p:nvGrpSpPr>
        <p:grpSpPr>
          <a:xfrm>
            <a:off x="1352550" y="4406633"/>
            <a:ext cx="8172450" cy="1460767"/>
            <a:chOff x="342900" y="2036381"/>
            <a:chExt cx="8172450" cy="1460767"/>
          </a:xfrm>
        </p:grpSpPr>
        <p:sp>
          <p:nvSpPr>
            <p:cNvPr id="5" name="Title 1">
              <a:extLst>
                <a:ext uri="{FF2B5EF4-FFF2-40B4-BE49-F238E27FC236}">
                  <a16:creationId xmlns:a16="http://schemas.microsoft.com/office/drawing/2014/main" id="{FDDA1C27-9189-CB43-3091-E21D2B52246B}"/>
                </a:ext>
              </a:extLst>
            </p:cNvPr>
            <p:cNvSpPr txBox="1">
              <a:spLocks/>
            </p:cNvSpPr>
            <p:nvPr/>
          </p:nvSpPr>
          <p:spPr>
            <a:xfrm>
              <a:off x="342900" y="2036381"/>
              <a:ext cx="8172450" cy="422893"/>
            </a:xfrm>
            <a:prstGeom prst="rect">
              <a:avLst/>
            </a:prstGeom>
          </p:spPr>
          <p:txBody>
            <a:bodyPr vert="horz" lIns="0" tIns="0" rIns="0" bIns="0" rtlCol="0" anchor="b" anchorCtr="0">
              <a:normAutofit/>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sz="1400" dirty="0"/>
                <a:t>One Bridge - from Business to Technology</a:t>
              </a:r>
              <a:br>
                <a:rPr lang="en-US" dirty="0"/>
              </a:br>
              <a:r>
                <a:rPr lang="en-US" sz="1200" i="1" dirty="0"/>
                <a:t>The only place you need to go for turning ideas or problems into future possibilities.</a:t>
              </a:r>
              <a:endParaRPr lang="en-US" sz="1200" dirty="0"/>
            </a:p>
          </p:txBody>
        </p:sp>
        <p:pic>
          <p:nvPicPr>
            <p:cNvPr id="6" name="Content Placeholder 3">
              <a:extLst>
                <a:ext uri="{FF2B5EF4-FFF2-40B4-BE49-F238E27FC236}">
                  <a16:creationId xmlns:a16="http://schemas.microsoft.com/office/drawing/2014/main" id="{5E560FFB-23F8-221A-F252-A8C818258F6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95401" y="2493581"/>
              <a:ext cx="1219200" cy="617220"/>
            </a:xfrm>
            <a:prstGeom prst="rect">
              <a:avLst/>
            </a:prstGeom>
          </p:spPr>
        </p:pic>
        <p:pic>
          <p:nvPicPr>
            <p:cNvPr id="7" name="Picture 6">
              <a:extLst>
                <a:ext uri="{FF2B5EF4-FFF2-40B4-BE49-F238E27FC236}">
                  <a16:creationId xmlns:a16="http://schemas.microsoft.com/office/drawing/2014/main" id="{82074074-2566-DA90-A0A9-186FDA0EBC5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2" y="2706604"/>
              <a:ext cx="317262" cy="396577"/>
            </a:xfrm>
            <a:prstGeom prst="rect">
              <a:avLst/>
            </a:prstGeom>
          </p:spPr>
        </p:pic>
        <p:pic>
          <p:nvPicPr>
            <p:cNvPr id="8" name="Picture 7">
              <a:extLst>
                <a:ext uri="{FF2B5EF4-FFF2-40B4-BE49-F238E27FC236}">
                  <a16:creationId xmlns:a16="http://schemas.microsoft.com/office/drawing/2014/main" id="{93899378-414B-6822-ED75-BD4D45AF18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091665"/>
              <a:ext cx="259683" cy="282009"/>
            </a:xfrm>
            <a:prstGeom prst="rect">
              <a:avLst/>
            </a:prstGeom>
          </p:spPr>
        </p:pic>
        <p:pic>
          <p:nvPicPr>
            <p:cNvPr id="9" name="Picture 8">
              <a:extLst>
                <a:ext uri="{FF2B5EF4-FFF2-40B4-BE49-F238E27FC236}">
                  <a16:creationId xmlns:a16="http://schemas.microsoft.com/office/drawing/2014/main" id="{05553DBA-05B0-C741-2560-F58CEE30E05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05097"/>
              <a:ext cx="205597" cy="217084"/>
            </a:xfrm>
            <a:prstGeom prst="rect">
              <a:avLst/>
            </a:prstGeom>
          </p:spPr>
        </p:pic>
        <p:pic>
          <p:nvPicPr>
            <p:cNvPr id="10" name="Picture 9">
              <a:extLst>
                <a:ext uri="{FF2B5EF4-FFF2-40B4-BE49-F238E27FC236}">
                  <a16:creationId xmlns:a16="http://schemas.microsoft.com/office/drawing/2014/main" id="{78FDD715-40C7-825A-5BD4-71E9116EBB4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62001" y="3331781"/>
              <a:ext cx="198440" cy="165367"/>
            </a:xfrm>
            <a:prstGeom prst="rect">
              <a:avLst/>
            </a:prstGeom>
          </p:spPr>
        </p:pic>
        <p:sp>
          <p:nvSpPr>
            <p:cNvPr id="11" name="Right Arrow 10">
              <a:extLst>
                <a:ext uri="{FF2B5EF4-FFF2-40B4-BE49-F238E27FC236}">
                  <a16:creationId xmlns:a16="http://schemas.microsoft.com/office/drawing/2014/main" id="{F1E44A50-0127-E06D-66B1-9377A12B9F02}"/>
                </a:ext>
              </a:extLst>
            </p:cNvPr>
            <p:cNvSpPr/>
            <p:nvPr/>
          </p:nvSpPr>
          <p:spPr>
            <a:xfrm>
              <a:off x="860974" y="2932050"/>
              <a:ext cx="314387" cy="112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D7A88050-251A-C669-7277-BA269CAF57D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209800" y="2950781"/>
              <a:ext cx="1143000" cy="538529"/>
            </a:xfrm>
            <a:prstGeom prst="rect">
              <a:avLst/>
            </a:prstGeom>
          </p:spPr>
        </p:pic>
        <p:pic>
          <p:nvPicPr>
            <p:cNvPr id="13" name="Picture 12">
              <a:extLst>
                <a:ext uri="{FF2B5EF4-FFF2-40B4-BE49-F238E27FC236}">
                  <a16:creationId xmlns:a16="http://schemas.microsoft.com/office/drawing/2014/main" id="{722D6539-1AD4-FA15-274C-DD135AB67B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2559" y="2413739"/>
              <a:ext cx="765642" cy="765642"/>
            </a:xfrm>
            <a:prstGeom prst="rect">
              <a:avLst/>
            </a:prstGeom>
          </p:spPr>
        </p:pic>
        <p:sp>
          <p:nvSpPr>
            <p:cNvPr id="14" name="Down Arrow 13">
              <a:extLst>
                <a:ext uri="{FF2B5EF4-FFF2-40B4-BE49-F238E27FC236}">
                  <a16:creationId xmlns:a16="http://schemas.microsoft.com/office/drawing/2014/main" id="{0D79B8A9-6A77-0F5E-9E21-807744973420}"/>
                </a:ext>
              </a:extLst>
            </p:cNvPr>
            <p:cNvSpPr/>
            <p:nvPr/>
          </p:nvSpPr>
          <p:spPr>
            <a:xfrm rot="15397743">
              <a:off x="3499630" y="2822699"/>
              <a:ext cx="152996" cy="444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5878F31F-773B-1BB5-DD33-76FC088F74DB}"/>
                </a:ext>
              </a:extLst>
            </p:cNvPr>
            <p:cNvSpPr/>
            <p:nvPr/>
          </p:nvSpPr>
          <p:spPr>
            <a:xfrm>
              <a:off x="5092974" y="2953550"/>
              <a:ext cx="386800" cy="11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77C65D38-617B-8244-244F-97EEAF3235F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615474" y="2493581"/>
              <a:ext cx="986959" cy="986959"/>
            </a:xfrm>
            <a:prstGeom prst="rect">
              <a:avLst/>
            </a:prstGeom>
          </p:spPr>
        </p:pic>
        <p:sp>
          <p:nvSpPr>
            <p:cNvPr id="17" name="TextBox 16">
              <a:extLst>
                <a:ext uri="{FF2B5EF4-FFF2-40B4-BE49-F238E27FC236}">
                  <a16:creationId xmlns:a16="http://schemas.microsoft.com/office/drawing/2014/main" id="{05D451BA-A7CD-327D-FFAC-6202D641AF9C}"/>
                </a:ext>
              </a:extLst>
            </p:cNvPr>
            <p:cNvSpPr txBox="1"/>
            <p:nvPr/>
          </p:nvSpPr>
          <p:spPr>
            <a:xfrm>
              <a:off x="3657600" y="3077865"/>
              <a:ext cx="1688815" cy="253916"/>
            </a:xfrm>
            <a:prstGeom prst="rect">
              <a:avLst/>
            </a:prstGeom>
            <a:noFill/>
          </p:spPr>
          <p:txBody>
            <a:bodyPr wrap="square" rtlCol="0">
              <a:spAutoFit/>
            </a:bodyPr>
            <a:lstStyle/>
            <a:p>
              <a:r>
                <a:rPr lang="en-US" sz="1050" dirty="0"/>
                <a:t>Idea / Problem Home</a:t>
              </a:r>
            </a:p>
          </p:txBody>
        </p:sp>
      </p:grpSp>
    </p:spTree>
    <p:extLst>
      <p:ext uri="{BB962C8B-B14F-4D97-AF65-F5344CB8AC3E}">
        <p14:creationId xmlns:p14="http://schemas.microsoft.com/office/powerpoint/2010/main" val="114690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Initiative 2: OpenShift Product Owner</a:t>
            </a:r>
          </a:p>
        </p:txBody>
      </p:sp>
      <p:sp>
        <p:nvSpPr>
          <p:cNvPr id="3" name="Content Placeholder 2"/>
          <p:cNvSpPr>
            <a:spLocks noGrp="1"/>
          </p:cNvSpPr>
          <p:nvPr>
            <p:ph idx="1"/>
          </p:nvPr>
        </p:nvSpPr>
        <p:spPr>
          <a:xfrm>
            <a:off x="457200" y="990602"/>
            <a:ext cx="8229600" cy="4876798"/>
          </a:xfrm>
        </p:spPr>
        <p:txBody>
          <a:bodyPr/>
          <a:lstStyle/>
          <a:p>
            <a:endParaRPr lang="en-US" sz="1600" b="1" dirty="0"/>
          </a:p>
          <a:p>
            <a:r>
              <a:rPr lang="en-US" sz="1600" dirty="0"/>
              <a:t>Container based OpenShift Cluster in AWS where various technologies can be deployed and is similar to Kubernetes Cluster supported by Private Cloud team. Since we have setup OpenShift ourselves in AWS, we have an upper edge and can support this platform for US Bank.</a:t>
            </a:r>
          </a:p>
          <a:p>
            <a:r>
              <a:rPr lang="en-US" sz="1600" b="1" dirty="0"/>
              <a:t>Market</a:t>
            </a:r>
            <a:r>
              <a:rPr lang="en-US" sz="1600" dirty="0"/>
              <a:t> </a:t>
            </a:r>
          </a:p>
          <a:p>
            <a:pPr marL="662940" lvl="1" indent="-342900">
              <a:buFont typeface="+mj-lt"/>
              <a:buAutoNum type="arabicPeriod"/>
            </a:pPr>
            <a:r>
              <a:rPr lang="en-US" sz="1600" dirty="0"/>
              <a:t>ODM team for Payment Services– They are looking into setting up environments all the way till Production in AWS. Sravan </a:t>
            </a:r>
            <a:r>
              <a:rPr lang="en-US" sz="1600" dirty="0" err="1"/>
              <a:t>Nemuri</a:t>
            </a:r>
            <a:r>
              <a:rPr lang="en-US" sz="1600" dirty="0"/>
              <a:t> is consulting us to install OpenShift clusters for them. However, we can own OpenShift platform ourselves instead and they can continue to own ODM installed in it.</a:t>
            </a:r>
          </a:p>
          <a:p>
            <a:pPr marL="662940" lvl="1" indent="-342900">
              <a:buFont typeface="+mj-lt"/>
              <a:buAutoNum type="arabicPeriod"/>
            </a:pPr>
            <a:r>
              <a:rPr lang="en-US" sz="1600" dirty="0"/>
              <a:t>Business Lines Interested in Process Mining- We are in conversation with business lines who are showing interest in Process Mining. We may need to setup PM environments till Production before BAW migrates to Azure. Thus, we can also install PM in OpenShift Clusters created in AWS </a:t>
            </a:r>
          </a:p>
          <a:p>
            <a:pPr marL="662940" lvl="1" indent="-342900">
              <a:buFont typeface="+mj-lt"/>
              <a:buAutoNum type="arabicPeriod"/>
            </a:pPr>
            <a:r>
              <a:rPr lang="en-US" sz="1600" dirty="0"/>
              <a:t>US Bank Innovation Group: They are using IBM Watson AI for their upcoming AI apps. IBM Watson AI is installed on Sandbox OpenShift environment in IBM cloud. But we can provide them more permanent solution and provide OpenShift Clusters in AWS where they can deploy their apps.</a:t>
            </a:r>
          </a:p>
          <a:p>
            <a:pPr marL="320040" lvl="1" indent="0">
              <a:buNone/>
            </a:pPr>
            <a:endParaRPr lang="en-US" dirty="0"/>
          </a:p>
        </p:txBody>
      </p:sp>
      <p:sp>
        <p:nvSpPr>
          <p:cNvPr id="4" name="Text Placeholder 3"/>
          <p:cNvSpPr>
            <a:spLocks noGrp="1"/>
          </p:cNvSpPr>
          <p:nvPr>
            <p:ph type="body" idx="10"/>
          </p:nvPr>
        </p:nvSpPr>
        <p:spPr>
          <a:xfrm>
            <a:off x="457200" y="762000"/>
            <a:ext cx="8229600" cy="304800"/>
          </a:xfrm>
        </p:spPr>
        <p:txBody>
          <a:bodyPr/>
          <a:lstStyle/>
          <a:p>
            <a:r>
              <a:rPr lang="en-US" sz="1800" dirty="0"/>
              <a:t>Container based platform for various technologies</a:t>
            </a:r>
          </a:p>
        </p:txBody>
      </p:sp>
    </p:spTree>
    <p:extLst>
      <p:ext uri="{BB962C8B-B14F-4D97-AF65-F5344CB8AC3E}">
        <p14:creationId xmlns:p14="http://schemas.microsoft.com/office/powerpoint/2010/main" val="3858746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D18AAD-CC67-2634-A760-2E37457E5512}"/>
              </a:ext>
            </a:extLst>
          </p:cNvPr>
          <p:cNvGraphicFramePr>
            <a:graphicFrameLocks noGrp="1"/>
          </p:cNvGraphicFramePr>
          <p:nvPr>
            <p:extLst>
              <p:ext uri="{D42A27DB-BD31-4B8C-83A1-F6EECF244321}">
                <p14:modId xmlns:p14="http://schemas.microsoft.com/office/powerpoint/2010/main" val="3640115262"/>
              </p:ext>
            </p:extLst>
          </p:nvPr>
        </p:nvGraphicFramePr>
        <p:xfrm>
          <a:off x="257962" y="708660"/>
          <a:ext cx="8493852" cy="5234940"/>
        </p:xfrm>
        <a:graphic>
          <a:graphicData uri="http://schemas.openxmlformats.org/drawingml/2006/table">
            <a:tbl>
              <a:tblPr firstRow="1" bandRow="1">
                <a:tableStyleId>{5C22544A-7EE6-4342-B048-85BDC9FD1C3A}</a:tableStyleId>
              </a:tblPr>
              <a:tblGrid>
                <a:gridCol w="2123463">
                  <a:extLst>
                    <a:ext uri="{9D8B030D-6E8A-4147-A177-3AD203B41FA5}">
                      <a16:colId xmlns:a16="http://schemas.microsoft.com/office/drawing/2014/main" val="1102914420"/>
                    </a:ext>
                  </a:extLst>
                </a:gridCol>
                <a:gridCol w="2123463">
                  <a:extLst>
                    <a:ext uri="{9D8B030D-6E8A-4147-A177-3AD203B41FA5}">
                      <a16:colId xmlns:a16="http://schemas.microsoft.com/office/drawing/2014/main" val="3065635299"/>
                    </a:ext>
                  </a:extLst>
                </a:gridCol>
                <a:gridCol w="2123463">
                  <a:extLst>
                    <a:ext uri="{9D8B030D-6E8A-4147-A177-3AD203B41FA5}">
                      <a16:colId xmlns:a16="http://schemas.microsoft.com/office/drawing/2014/main" val="3577227151"/>
                    </a:ext>
                  </a:extLst>
                </a:gridCol>
                <a:gridCol w="2123463">
                  <a:extLst>
                    <a:ext uri="{9D8B030D-6E8A-4147-A177-3AD203B41FA5}">
                      <a16:colId xmlns:a16="http://schemas.microsoft.com/office/drawing/2014/main" val="840586208"/>
                    </a:ext>
                  </a:extLst>
                </a:gridCol>
              </a:tblGrid>
              <a:tr h="278130">
                <a:tc>
                  <a:txBody>
                    <a:bodyPr/>
                    <a:lstStyle/>
                    <a:p>
                      <a:endParaRPr lang="en-US" sz="1400"/>
                    </a:p>
                  </a:txBody>
                  <a:tcPr marL="68580" marR="68580" marT="34290" marB="34290"/>
                </a:tc>
                <a:tc>
                  <a:txBody>
                    <a:bodyPr/>
                    <a:lstStyle/>
                    <a:p>
                      <a:r>
                        <a:rPr lang="en-US" sz="1400" dirty="0"/>
                        <a:t>RDBMS (SQL Server)</a:t>
                      </a:r>
                    </a:p>
                  </a:txBody>
                  <a:tcPr marL="68580" marR="68580" marT="34290" marB="34290"/>
                </a:tc>
                <a:tc>
                  <a:txBody>
                    <a:bodyPr/>
                    <a:lstStyle/>
                    <a:p>
                      <a:r>
                        <a:rPr lang="en-US" sz="1400" dirty="0"/>
                        <a:t>Mongo</a:t>
                      </a:r>
                    </a:p>
                  </a:txBody>
                  <a:tcPr marL="68580" marR="68580" marT="34290" marB="34290"/>
                </a:tc>
                <a:tc>
                  <a:txBody>
                    <a:bodyPr/>
                    <a:lstStyle/>
                    <a:p>
                      <a:r>
                        <a:rPr lang="en-US" sz="1400" dirty="0"/>
                        <a:t>Atlas (Mongo IAS)</a:t>
                      </a:r>
                    </a:p>
                  </a:txBody>
                  <a:tcPr marL="68580" marR="68580" marT="34290" marB="34290"/>
                </a:tc>
                <a:extLst>
                  <a:ext uri="{0D108BD9-81ED-4DB2-BD59-A6C34878D82A}">
                    <a16:rowId xmlns:a16="http://schemas.microsoft.com/office/drawing/2014/main" val="2876867243"/>
                  </a:ext>
                </a:extLst>
              </a:tr>
              <a:tr h="754380">
                <a:tc>
                  <a:txBody>
                    <a:bodyPr/>
                    <a:lstStyle/>
                    <a:p>
                      <a:r>
                        <a:rPr lang="en-US" sz="1400" dirty="0"/>
                        <a:t>Infrastructure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Memory: 382.6 GB</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CPU: 48vCPU, 24 physical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Storage: 3727.336 GB</a:t>
                      </a:r>
                      <a:br>
                        <a:rPr lang="en-US" sz="900" kern="1200" dirty="0">
                          <a:solidFill>
                            <a:schemeClr val="dk1"/>
                          </a:solidFill>
                          <a:effectLst/>
                          <a:latin typeface="+mn-lt"/>
                          <a:ea typeface="+mn-ea"/>
                          <a:cs typeface="+mn-cs"/>
                        </a:rPr>
                      </a:br>
                      <a:endParaRPr lang="en-US" sz="900" dirty="0"/>
                    </a:p>
                  </a:txBody>
                  <a:tcPr marL="68580" marR="68580" marT="34290" marB="34290"/>
                </a:tc>
                <a:tc>
                  <a:txBody>
                    <a:bodyPr/>
                    <a:lstStyle/>
                    <a:p>
                      <a:r>
                        <a:rPr lang="en-US" sz="900" kern="1200" dirty="0">
                          <a:solidFill>
                            <a:schemeClr val="dk1"/>
                          </a:solidFill>
                          <a:effectLst/>
                          <a:latin typeface="+mn-lt"/>
                          <a:ea typeface="+mn-ea"/>
                          <a:cs typeface="+mn-cs"/>
                        </a:rPr>
                        <a:t>Memory: 32 GB</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CPU: 8vCPU</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Storage: 2048 GB (With compression you get 65% data reduction)</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(50-75% reduced)</a:t>
                      </a:r>
                    </a:p>
                  </a:txBody>
                  <a:tcPr marL="68580" marR="68580" marT="34290" marB="34290"/>
                </a:tc>
                <a:tc>
                  <a:txBody>
                    <a:bodyPr/>
                    <a:lstStyle/>
                    <a:p>
                      <a:r>
                        <a:rPr lang="sv-SE" sz="900" dirty="0"/>
                        <a:t>m50(32GB RAM, 8vCPU), 4096GB Disk (</a:t>
                      </a:r>
                      <a:r>
                        <a:rPr lang="sv-SE" sz="900" dirty="0" err="1"/>
                        <a:t>More</a:t>
                      </a:r>
                      <a:r>
                        <a:rPr lang="sv-SE" sz="900" dirty="0"/>
                        <a:t> disk, </a:t>
                      </a:r>
                      <a:r>
                        <a:rPr lang="sv-SE" sz="900" dirty="0" err="1"/>
                        <a:t>more</a:t>
                      </a:r>
                      <a:r>
                        <a:rPr lang="sv-SE" sz="900" dirty="0"/>
                        <a:t> </a:t>
                      </a:r>
                      <a:r>
                        <a:rPr lang="sv-SE" sz="900" dirty="0" err="1"/>
                        <a:t>IOPs</a:t>
                      </a:r>
                      <a:r>
                        <a:rPr lang="sv-SE" sz="900" dirty="0"/>
                        <a:t> in </a:t>
                      </a:r>
                      <a:r>
                        <a:rPr lang="sv-SE" sz="900" dirty="0" err="1"/>
                        <a:t>cloud</a:t>
                      </a:r>
                      <a:r>
                        <a:rPr lang="sv-SE" sz="900" dirty="0"/>
                        <a:t>)</a:t>
                      </a:r>
                      <a:endParaRPr lang="en-US" sz="900" dirty="0"/>
                    </a:p>
                    <a:p>
                      <a:r>
                        <a:rPr lang="en-US" sz="900" kern="1200" dirty="0">
                          <a:solidFill>
                            <a:schemeClr val="dk1"/>
                          </a:solidFill>
                          <a:effectLst/>
                          <a:latin typeface="+mn-lt"/>
                          <a:ea typeface="+mn-ea"/>
                          <a:cs typeface="+mn-cs"/>
                        </a:rPr>
                        <a:t>(50-75% reduced)</a:t>
                      </a:r>
                      <a:endParaRPr lang="en-US" sz="900" dirty="0"/>
                    </a:p>
                  </a:txBody>
                  <a:tcPr marL="68580" marR="68580" marT="34290" marB="34290"/>
                </a:tc>
                <a:extLst>
                  <a:ext uri="{0D108BD9-81ED-4DB2-BD59-A6C34878D82A}">
                    <a16:rowId xmlns:a16="http://schemas.microsoft.com/office/drawing/2014/main" val="2187074416"/>
                  </a:ext>
                </a:extLst>
              </a:tr>
              <a:tr h="1097280">
                <a:tc>
                  <a:txBody>
                    <a:bodyPr/>
                    <a:lstStyle/>
                    <a:p>
                      <a:r>
                        <a:rPr lang="en-US" sz="1400" dirty="0"/>
                        <a:t>Licensing</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For SVCKSA69901A0FK (Prod Server), 24 cores - 84K and then yearly maintenance.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The other server, 8 cores - 28K with yearly maintenance.</a:t>
                      </a:r>
                    </a:p>
                    <a:p>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Estimated licensing costs: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[$99,500 - 1 RAM pool, up to 256 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$64,490 – ½ RAM pool, up to 128 GB]</a:t>
                      </a:r>
                    </a:p>
                    <a:p>
                      <a:r>
                        <a:rPr lang="en-US" sz="900" kern="1200" dirty="0">
                          <a:solidFill>
                            <a:schemeClr val="dk1"/>
                          </a:solidFill>
                          <a:effectLst/>
                          <a:latin typeface="+mn-lt"/>
                          <a:ea typeface="+mn-ea"/>
                          <a:cs typeface="+mn-cs"/>
                        </a:rPr>
                        <a:t>$64,490 1/2 RAM pool </a:t>
                      </a:r>
                    </a:p>
                    <a:p>
                      <a:r>
                        <a:rPr lang="en-US" sz="900" kern="1200" dirty="0">
                          <a:solidFill>
                            <a:schemeClr val="dk1"/>
                          </a:solidFill>
                          <a:effectLst/>
                          <a:latin typeface="+mn-lt"/>
                          <a:ea typeface="+mn-ea"/>
                          <a:cs typeface="+mn-cs"/>
                        </a:rPr>
                        <a:t>(42.4% Cost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p>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Estimated licensing costs: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$56,635 (M50 Tier)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(49.4% Cost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val="95372813"/>
                  </a:ext>
                </a:extLst>
              </a:tr>
              <a:tr h="754380">
                <a:tc>
                  <a:txBody>
                    <a:bodyPr/>
                    <a:lstStyle/>
                    <a:p>
                      <a:r>
                        <a:rPr lang="en-US" sz="1400" dirty="0"/>
                        <a:t>Development Cost Savings</a:t>
                      </a:r>
                    </a:p>
                  </a:txBody>
                  <a:tcPr marL="68580" marR="68580" marT="34290" marB="34290"/>
                </a:tc>
                <a:tc>
                  <a:txBody>
                    <a:bodyPr/>
                    <a:lstStyle/>
                    <a:p>
                      <a:endParaRPr lang="en-US" sz="1400" dirty="0"/>
                    </a:p>
                  </a:txBody>
                  <a:tcPr marL="68580" marR="68580" marT="34290" marB="34290"/>
                </a:tc>
                <a:tc>
                  <a:txBody>
                    <a:bodyPr/>
                    <a:lstStyle/>
                    <a:p>
                      <a:pPr marL="0" algn="l" defTabSz="914400" rtl="0" eaLnBrk="1" latinLnBrk="0" hangingPunct="1"/>
                      <a:r>
                        <a:rPr lang="en-US" sz="900" kern="1200" dirty="0">
                          <a:solidFill>
                            <a:schemeClr val="dk1"/>
                          </a:solidFill>
                          <a:effectLst/>
                          <a:latin typeface="+mn-lt"/>
                          <a:ea typeface="+mn-ea"/>
                          <a:cs typeface="+mn-cs"/>
                        </a:rPr>
                        <a:t>75% DB related development cost can be saved.</a:t>
                      </a:r>
                    </a:p>
                    <a:p>
                      <a:pPr marL="0" algn="l" defTabSz="914400" rtl="0" eaLnBrk="1" latinLnBrk="0" hangingPunct="1"/>
                      <a:r>
                        <a:rPr lang="en-US" sz="900" kern="1200" dirty="0">
                          <a:solidFill>
                            <a:schemeClr val="dk1"/>
                          </a:solidFill>
                          <a:effectLst/>
                          <a:latin typeface="+mn-lt"/>
                          <a:ea typeface="+mn-ea"/>
                          <a:cs typeface="+mn-cs"/>
                        </a:rPr>
                        <a:t>Considering 25% of development work as DB work, we can achieve:</a:t>
                      </a:r>
                    </a:p>
                    <a:p>
                      <a:pPr marL="0" algn="l" defTabSz="914400" rtl="0" eaLnBrk="1" latinLnBrk="0" hangingPunct="1"/>
                      <a:r>
                        <a:rPr lang="en-US" sz="900" kern="1200" dirty="0">
                          <a:solidFill>
                            <a:schemeClr val="dk1"/>
                          </a:solidFill>
                          <a:effectLst/>
                          <a:latin typeface="+mn-lt"/>
                          <a:ea typeface="+mn-ea"/>
                          <a:cs typeface="+mn-cs"/>
                        </a:rPr>
                        <a:t>18.75% development cost savings</a:t>
                      </a:r>
                    </a:p>
                  </a:txBody>
                  <a:tcPr marL="68580" marR="68580" marT="34290" marB="34290"/>
                </a:tc>
                <a:tc>
                  <a:txBody>
                    <a:bodyPr/>
                    <a:lstStyle/>
                    <a:p>
                      <a:pPr marL="0" algn="l" defTabSz="914400" rtl="0" eaLnBrk="1" latinLnBrk="0" hangingPunct="1"/>
                      <a:r>
                        <a:rPr lang="en-US" sz="900" kern="1200" dirty="0">
                          <a:solidFill>
                            <a:schemeClr val="dk1"/>
                          </a:solidFill>
                          <a:effectLst/>
                          <a:latin typeface="+mn-lt"/>
                          <a:ea typeface="+mn-ea"/>
                          <a:cs typeface="+mn-cs"/>
                        </a:rPr>
                        <a:t>75% DB related development cost can be saved.</a:t>
                      </a:r>
                    </a:p>
                    <a:p>
                      <a:pPr marL="0" algn="l" defTabSz="914400" rtl="0" eaLnBrk="1" latinLnBrk="0" hangingPunct="1"/>
                      <a:r>
                        <a:rPr lang="en-US" sz="900" kern="1200" dirty="0">
                          <a:solidFill>
                            <a:schemeClr val="dk1"/>
                          </a:solidFill>
                          <a:effectLst/>
                          <a:latin typeface="+mn-lt"/>
                          <a:ea typeface="+mn-ea"/>
                          <a:cs typeface="+mn-cs"/>
                        </a:rPr>
                        <a:t>Considering 25% of development work as DB work, we can achieve:</a:t>
                      </a:r>
                    </a:p>
                    <a:p>
                      <a:pPr marL="0" algn="l" defTabSz="914400" rtl="0" eaLnBrk="1" latinLnBrk="0" hangingPunct="1"/>
                      <a:r>
                        <a:rPr lang="en-US" sz="900" kern="1200" dirty="0">
                          <a:solidFill>
                            <a:schemeClr val="dk1"/>
                          </a:solidFill>
                          <a:effectLst/>
                          <a:latin typeface="+mn-lt"/>
                          <a:ea typeface="+mn-ea"/>
                          <a:cs typeface="+mn-cs"/>
                        </a:rPr>
                        <a:t>18.75% development cost savings</a:t>
                      </a:r>
                    </a:p>
                  </a:txBody>
                  <a:tcPr marL="68580" marR="68580" marT="34290" marB="34290"/>
                </a:tc>
                <a:extLst>
                  <a:ext uri="{0D108BD9-81ED-4DB2-BD59-A6C34878D82A}">
                    <a16:rowId xmlns:a16="http://schemas.microsoft.com/office/drawing/2014/main" val="331661800"/>
                  </a:ext>
                </a:extLst>
              </a:tr>
              <a:tr h="685800">
                <a:tc>
                  <a:txBody>
                    <a:bodyPr/>
                    <a:lstStyle/>
                    <a:p>
                      <a:r>
                        <a:rPr lang="en-US" sz="1400" dirty="0"/>
                        <a:t>Data Migration tool between RDBMS &amp; Mongo</a:t>
                      </a:r>
                    </a:p>
                  </a:txBody>
                  <a:tcPr marL="68580" marR="68580" marT="34290" marB="34290"/>
                </a:tc>
                <a:tc gridSpan="3">
                  <a:txBody>
                    <a:bodyPr/>
                    <a:lstStyle/>
                    <a:p>
                      <a:r>
                        <a:rPr lang="en-US" sz="1400" dirty="0"/>
                        <a:t>Relational Migrator: </a:t>
                      </a:r>
                      <a:r>
                        <a:rPr lang="en-US" sz="1400" dirty="0">
                          <a:hlinkClick r:id="rId3"/>
                        </a:rPr>
                        <a:t>https://www.mongodb.com/products/tools/relational-migrator</a:t>
                      </a:r>
                      <a:endParaRPr lang="en-US" sz="1400" dirty="0"/>
                    </a:p>
                    <a:p>
                      <a:r>
                        <a:rPr lang="en-US" sz="1400" dirty="0"/>
                        <a:t>Mongo partner</a:t>
                      </a:r>
                      <a:r>
                        <a:rPr lang="en-US" sz="1400" baseline="0" dirty="0"/>
                        <a:t> </a:t>
                      </a:r>
                      <a:r>
                        <a:rPr lang="en-US" sz="1400" dirty="0"/>
                        <a:t>Capgemini is willing to help here, and</a:t>
                      </a:r>
                      <a:r>
                        <a:rPr lang="en-US" sz="1400" baseline="0" dirty="0"/>
                        <a:t> they have a comprehensive tool  for this.</a:t>
                      </a:r>
                      <a:endParaRPr lang="en-US" sz="1400" dirty="0"/>
                    </a:p>
                  </a:txBody>
                  <a:tcPr marL="68580" marR="68580" marT="34290" marB="34290"/>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92883511"/>
                  </a:ext>
                </a:extLst>
              </a:tr>
              <a:tr h="685800">
                <a:tc>
                  <a:txBody>
                    <a:bodyPr/>
                    <a:lstStyle/>
                    <a:p>
                      <a:r>
                        <a:rPr lang="en-US" sz="1400" dirty="0"/>
                        <a:t>Guide on AS-IS Conversion</a:t>
                      </a:r>
                    </a:p>
                  </a:txBody>
                  <a:tcPr marL="68580" marR="68580" marT="34290" marB="34290"/>
                </a:tc>
                <a:tc gridSpan="3">
                  <a:txBody>
                    <a:bodyPr/>
                    <a:lstStyle/>
                    <a:p>
                      <a:r>
                        <a:rPr lang="en-US" sz="1400" dirty="0">
                          <a:hlinkClick r:id="rId4"/>
                        </a:rPr>
                        <a:t>https://gitlab.us.bank-dns.com/axsult1/db-techmod/-/blob/main/MongoBAW_Integarion.md</a:t>
                      </a:r>
                      <a:endParaRPr lang="en-US" sz="1400" dirty="0"/>
                    </a:p>
                    <a:p>
                      <a:endParaRPr lang="en-US" sz="1400" dirty="0"/>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02885359"/>
                  </a:ext>
                </a:extLst>
              </a:tr>
              <a:tr h="685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Guide on Optimized Conversion</a:t>
                      </a:r>
                    </a:p>
                  </a:txBody>
                  <a:tcPr marL="68580" marR="68580" marT="34290" marB="34290"/>
                </a:tc>
                <a:tc gridSpan="3">
                  <a:txBody>
                    <a:bodyPr/>
                    <a:lstStyle/>
                    <a:p>
                      <a:r>
                        <a:rPr lang="en-US" sz="1400" dirty="0">
                          <a:hlinkClick r:id="rId5"/>
                        </a:rPr>
                        <a:t>https://gitlab.us.bank-dns.com/axsult1/db-techmod/-/blob/main/Implementation/Phase%202/Readme.md</a:t>
                      </a:r>
                      <a:endParaRPr lang="en-US" sz="1400" dirty="0"/>
                    </a:p>
                    <a:p>
                      <a:endParaRPr lang="en-US" sz="1400" dirty="0"/>
                    </a:p>
                  </a:txBody>
                  <a:tcPr marL="68580" marR="68580" marT="34290" marB="3429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5044573"/>
                  </a:ext>
                </a:extLst>
              </a:tr>
            </a:tbl>
          </a:graphicData>
        </a:graphic>
      </p:graphicFrame>
      <p:sp>
        <p:nvSpPr>
          <p:cNvPr id="2" name="Title 1">
            <a:extLst>
              <a:ext uri="{FF2B5EF4-FFF2-40B4-BE49-F238E27FC236}">
                <a16:creationId xmlns:a16="http://schemas.microsoft.com/office/drawing/2014/main" id="{0902AF88-FE6D-EA34-189A-F3D5FF8645AA}"/>
              </a:ext>
            </a:extLst>
          </p:cNvPr>
          <p:cNvSpPr txBox="1">
            <a:spLocks/>
          </p:cNvSpPr>
          <p:nvPr/>
        </p:nvSpPr>
        <p:spPr>
          <a:xfrm>
            <a:off x="257962" y="228600"/>
            <a:ext cx="8493852" cy="404005"/>
          </a:xfrm>
          <a:prstGeom prst="rect">
            <a:avLst/>
          </a:prstGeom>
          <a:solidFill>
            <a:srgbClr val="00B0F0"/>
          </a:solidFill>
        </p:spPr>
        <p:txBody>
          <a:bodyPr vert="horz" lIns="0" tIns="0" rIns="0" bIns="0" rtlCol="0" anchor="b" anchorCtr="0">
            <a:normAutofit/>
          </a:bodyPr>
          <a:lstStyle>
            <a:lvl1pPr algn="ctr" defTabSz="914400" rtl="0" eaLnBrk="1" latinLnBrk="0" hangingPunct="1">
              <a:spcBef>
                <a:spcPct val="0"/>
              </a:spcBef>
              <a:buNone/>
              <a:defRPr sz="4500" b="1" kern="1200">
                <a:solidFill>
                  <a:schemeClr val="tx1"/>
                </a:solidFill>
                <a:latin typeface="+mj-lt"/>
                <a:ea typeface="+mj-ea"/>
                <a:cs typeface="+mj-cs"/>
              </a:defRPr>
            </a:lvl1pPr>
          </a:lstStyle>
          <a:p>
            <a:r>
              <a:rPr lang="en-US" sz="2400" dirty="0">
                <a:solidFill>
                  <a:schemeClr val="bg1"/>
                </a:solidFill>
              </a:rPr>
              <a:t> </a:t>
            </a:r>
            <a:r>
              <a:rPr lang="en-US" sz="1500" dirty="0">
                <a:solidFill>
                  <a:schemeClr val="bg1"/>
                </a:solidFill>
              </a:rPr>
              <a:t>Initiative 3: DB Strategy – Move from Relational DB (SQL Server) to No SQL DB - Mongo</a:t>
            </a:r>
          </a:p>
        </p:txBody>
      </p:sp>
    </p:spTree>
    <p:extLst>
      <p:ext uri="{BB962C8B-B14F-4D97-AF65-F5344CB8AC3E}">
        <p14:creationId xmlns:p14="http://schemas.microsoft.com/office/powerpoint/2010/main" val="428216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628650" y="1131094"/>
            <a:ext cx="7849005" cy="632605"/>
          </a:xfrm>
          <a:solidFill>
            <a:srgbClr val="00B0F0"/>
          </a:solidFill>
        </p:spPr>
        <p:txBody>
          <a:bodyPr>
            <a:normAutofit/>
          </a:bodyPr>
          <a:lstStyle/>
          <a:p>
            <a:r>
              <a:rPr lang="en-US" sz="2400" dirty="0">
                <a:solidFill>
                  <a:schemeClr val="bg1"/>
                </a:solidFill>
              </a:rPr>
              <a:t>Business Case: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628650" y="3368009"/>
            <a:ext cx="7849006" cy="2510489"/>
          </a:xfrm>
        </p:spPr>
        <p:txBody>
          <a:bodyPr>
            <a:normAutofit fontScale="85000" lnSpcReduction="20000"/>
          </a:bodyPr>
          <a:lstStyle/>
          <a:p>
            <a:r>
              <a:rPr lang="en-US" b="1" dirty="0">
                <a:latin typeface="Calibri" panose="020F0502020204030204" pitchFamily="34" charset="0"/>
              </a:rPr>
              <a:t>O</a:t>
            </a:r>
            <a:r>
              <a:rPr lang="en-US" b="1" dirty="0">
                <a:effectLst/>
                <a:latin typeface="Calibri" panose="020F0502020204030204" pitchFamily="34" charset="0"/>
              </a:rPr>
              <a:t>bject-oriented applications/workflows to handle Business </a:t>
            </a:r>
            <a:r>
              <a:rPr lang="en-US" b="1" dirty="0">
                <a:latin typeface="Calibri" panose="020F0502020204030204" pitchFamily="34" charset="0"/>
              </a:rPr>
              <a:t>Case entirely</a:t>
            </a:r>
            <a:r>
              <a:rPr lang="en-US" b="1" dirty="0">
                <a:effectLst/>
                <a:latin typeface="Calibri" panose="020F0502020204030204" pitchFamily="34" charset="0"/>
              </a:rPr>
              <a:t> (Business Transaction Workflow), like Account or Loan Onboarding applications. </a:t>
            </a:r>
          </a:p>
          <a:p>
            <a:pPr lvl="1"/>
            <a:r>
              <a:rPr lang="en-US" sz="1500" dirty="0">
                <a:latin typeface="Calibri" panose="020F0502020204030204" pitchFamily="34" charset="0"/>
              </a:rPr>
              <a:t>Some aspects of business Transactions are: </a:t>
            </a:r>
            <a:endParaRPr lang="en-US" sz="1500" dirty="0"/>
          </a:p>
          <a:p>
            <a:pPr lvl="2"/>
            <a:r>
              <a:rPr lang="en-US" sz="900" dirty="0">
                <a:latin typeface="Calibri" panose="020F0502020204030204" pitchFamily="34" charset="0"/>
              </a:rPr>
              <a:t>Data is captured from GUIs and is maintained in business objects within the scope of process instance. </a:t>
            </a:r>
            <a:endParaRPr lang="en-US" sz="900" dirty="0"/>
          </a:p>
          <a:p>
            <a:pPr lvl="2"/>
            <a:r>
              <a:rPr lang="en-US" sz="900" dirty="0">
                <a:latin typeface="Calibri" panose="020F0502020204030204" pitchFamily="34" charset="0"/>
              </a:rPr>
              <a:t>Objects need to be saved As-Is or retrieved As-Is to prevent extra development effort for transformations for persistence. </a:t>
            </a:r>
            <a:endParaRPr lang="en-US" sz="900" dirty="0"/>
          </a:p>
          <a:p>
            <a:pPr lvl="2"/>
            <a:r>
              <a:rPr lang="en-US" sz="900" dirty="0">
                <a:latin typeface="Calibri" panose="020F0502020204030204" pitchFamily="34" charset="0"/>
              </a:rPr>
              <a:t>Group of CRUD operations are performed as database transactions within the scope of Business Transaction. </a:t>
            </a:r>
            <a:endParaRPr lang="en-US" sz="900" dirty="0"/>
          </a:p>
          <a:p>
            <a:pPr lvl="2"/>
            <a:r>
              <a:rPr lang="en-US" sz="900" dirty="0">
                <a:latin typeface="Calibri" panose="020F0502020204030204" pitchFamily="34" charset="0"/>
              </a:rPr>
              <a:t>There can be reports that can look outside Business Transactions, but CRUD operations for persistence specifically update, insert, delete are not performed by reports and it is just Reading data across Business </a:t>
            </a:r>
            <a:r>
              <a:rPr lang="en-US" sz="900" dirty="0"/>
              <a:t> </a:t>
            </a:r>
            <a:r>
              <a:rPr lang="en-US" sz="900" dirty="0">
                <a:latin typeface="Calibri" panose="020F0502020204030204" pitchFamily="34" charset="0"/>
              </a:rPr>
              <a:t>transactions. </a:t>
            </a:r>
            <a:endParaRPr lang="en-US" sz="900" dirty="0"/>
          </a:p>
          <a:p>
            <a:pPr lvl="2"/>
            <a:r>
              <a:rPr lang="en-US" sz="900" dirty="0">
                <a:latin typeface="Calibri" panose="020F0502020204030204" pitchFamily="34" charset="0"/>
              </a:rPr>
              <a:t>Any SOR data captured by Transactional application should be saved to appropriate SORs and it should not become SOR itself. </a:t>
            </a:r>
          </a:p>
          <a:p>
            <a:pPr lvl="2"/>
            <a:r>
              <a:rPr lang="en-US" sz="900" dirty="0">
                <a:latin typeface="Calibri" panose="020F0502020204030204" pitchFamily="34" charset="0"/>
              </a:rPr>
              <a:t>Data should be moved from Transaction application to Data Platform where data is transformed into a form to better suit Reports. </a:t>
            </a:r>
            <a:endParaRPr lang="en-US" sz="900" dirty="0"/>
          </a:p>
          <a:p>
            <a:pPr lvl="2"/>
            <a:r>
              <a:rPr lang="en-US" sz="900" dirty="0">
                <a:latin typeface="Calibri" panose="020F0502020204030204" pitchFamily="34" charset="0"/>
              </a:rPr>
              <a:t>A Business transaction requires data consistency by nature. </a:t>
            </a:r>
          </a:p>
          <a:p>
            <a:pPr lvl="2"/>
            <a:r>
              <a:rPr lang="en-US" sz="900" dirty="0">
                <a:latin typeface="Calibri" panose="020F0502020204030204" pitchFamily="34" charset="0"/>
              </a:rPr>
              <a:t>Changes in handling of Business Transaction require changes in business Objects’ models so persistence layer should be flexible enough to accommodate their changes. </a:t>
            </a:r>
            <a:endParaRPr lang="en-US" sz="900" dirty="0"/>
          </a:p>
        </p:txBody>
      </p:sp>
      <p:pic>
        <p:nvPicPr>
          <p:cNvPr id="2" name="Picture 1">
            <a:extLst>
              <a:ext uri="{FF2B5EF4-FFF2-40B4-BE49-F238E27FC236}">
                <a16:creationId xmlns:a16="http://schemas.microsoft.com/office/drawing/2014/main" id="{F73D6B66-EF41-6E29-38B4-516B1ABD3E5B}"/>
              </a:ext>
            </a:extLst>
          </p:cNvPr>
          <p:cNvPicPr>
            <a:picLocks noChangeAspect="1"/>
          </p:cNvPicPr>
          <p:nvPr/>
        </p:nvPicPr>
        <p:blipFill>
          <a:blip r:embed="rId2"/>
          <a:stretch>
            <a:fillRect/>
          </a:stretch>
        </p:blipFill>
        <p:spPr>
          <a:xfrm>
            <a:off x="498707" y="1785472"/>
            <a:ext cx="4710262" cy="1605629"/>
          </a:xfrm>
          <a:prstGeom prst="rect">
            <a:avLst/>
          </a:prstGeom>
        </p:spPr>
      </p:pic>
      <p:sp>
        <p:nvSpPr>
          <p:cNvPr id="8" name="Oval Callout 7">
            <a:extLst>
              <a:ext uri="{FF2B5EF4-FFF2-40B4-BE49-F238E27FC236}">
                <a16:creationId xmlns:a16="http://schemas.microsoft.com/office/drawing/2014/main" id="{F8957CA0-6BE3-85C2-D89B-D722ECC884EE}"/>
              </a:ext>
            </a:extLst>
          </p:cNvPr>
          <p:cNvSpPr/>
          <p:nvPr/>
        </p:nvSpPr>
        <p:spPr>
          <a:xfrm>
            <a:off x="5090021" y="1819886"/>
            <a:ext cx="4032618" cy="1391267"/>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b="1" dirty="0">
              <a:solidFill>
                <a:srgbClr val="FF0000"/>
              </a:solidFill>
            </a:endParaRPr>
          </a:p>
          <a:p>
            <a:r>
              <a:rPr lang="en-US" sz="750" dirty="0">
                <a:solidFill>
                  <a:srgbClr val="FF0000"/>
                </a:solidFill>
              </a:rPr>
              <a:t>RDBMS is not great for the business case described here, but instead are good for SOR applications where data needs to be normalized into entities/tables and CRUD operations are performed on entities. Like If an organization has 70,000 employees, each employee has buildings’ access defined, this should be Saved in RDBS as Organization, Employee &amp; Building tables. Otherwise. if building object is child of employee object &amp; if there is change in building name then update will be required in thousands of places versus one place. </a:t>
            </a:r>
          </a:p>
          <a:p>
            <a:pPr algn="ctr"/>
            <a:endParaRPr lang="en-US" sz="750" dirty="0"/>
          </a:p>
        </p:txBody>
      </p:sp>
    </p:spTree>
    <p:extLst>
      <p:ext uri="{BB962C8B-B14F-4D97-AF65-F5344CB8AC3E}">
        <p14:creationId xmlns:p14="http://schemas.microsoft.com/office/powerpoint/2010/main" val="167134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628650" y="1131094"/>
            <a:ext cx="7849005" cy="632605"/>
          </a:xfrm>
          <a:solidFill>
            <a:srgbClr val="00B0F0"/>
          </a:solidFill>
        </p:spPr>
        <p:txBody>
          <a:bodyPr>
            <a:normAutofit/>
          </a:bodyPr>
          <a:lstStyle/>
          <a:p>
            <a:r>
              <a:rPr lang="en-US" sz="24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628649" y="1763699"/>
            <a:ext cx="7965872" cy="3894152"/>
          </a:xfrm>
        </p:spPr>
        <p:txBody>
          <a:bodyPr>
            <a:normAutofit/>
          </a:bodyPr>
          <a:lstStyle/>
          <a:p>
            <a:r>
              <a:rPr lang="en-US" sz="1350" b="1" dirty="0"/>
              <a:t>Development Cost Savings</a:t>
            </a:r>
          </a:p>
          <a:p>
            <a:pPr lvl="1"/>
            <a:r>
              <a:rPr lang="en-US" sz="1200" b="1" dirty="0"/>
              <a:t>Tons of code reduced to few lines instead to just bind object</a:t>
            </a:r>
          </a:p>
          <a:p>
            <a:r>
              <a:rPr lang="en-US" sz="1350" b="1" dirty="0"/>
              <a:t>Quick Access To Market</a:t>
            </a:r>
          </a:p>
          <a:p>
            <a:pPr lvl="1"/>
            <a:r>
              <a:rPr lang="en-US" sz="1200" b="1" dirty="0"/>
              <a:t>Flexible db model to incorporate object structure changes on the fly</a:t>
            </a:r>
          </a:p>
          <a:p>
            <a:pPr marL="342900" lvl="1" indent="0">
              <a:buNone/>
            </a:pPr>
            <a:endParaRPr lang="en-US" b="1" dirty="0"/>
          </a:p>
        </p:txBody>
      </p:sp>
      <p:pic>
        <p:nvPicPr>
          <p:cNvPr id="2" name="Picture 1">
            <a:extLst>
              <a:ext uri="{FF2B5EF4-FFF2-40B4-BE49-F238E27FC236}">
                <a16:creationId xmlns:a16="http://schemas.microsoft.com/office/drawing/2014/main" id="{5042B90F-9E34-C52D-04A7-CF4213181BB2}"/>
              </a:ext>
            </a:extLst>
          </p:cNvPr>
          <p:cNvPicPr>
            <a:picLocks noChangeAspect="1"/>
          </p:cNvPicPr>
          <p:nvPr/>
        </p:nvPicPr>
        <p:blipFill>
          <a:blip r:embed="rId3"/>
          <a:stretch>
            <a:fillRect/>
          </a:stretch>
        </p:blipFill>
        <p:spPr>
          <a:xfrm>
            <a:off x="628650" y="3108295"/>
            <a:ext cx="1860027" cy="1706252"/>
          </a:xfrm>
          <a:prstGeom prst="rect">
            <a:avLst/>
          </a:prstGeom>
        </p:spPr>
      </p:pic>
      <p:pic>
        <p:nvPicPr>
          <p:cNvPr id="5" name="Picture 4">
            <a:extLst>
              <a:ext uri="{FF2B5EF4-FFF2-40B4-BE49-F238E27FC236}">
                <a16:creationId xmlns:a16="http://schemas.microsoft.com/office/drawing/2014/main" id="{05B7402C-52A3-E6B1-496C-3DA3AF91E22A}"/>
              </a:ext>
            </a:extLst>
          </p:cNvPr>
          <p:cNvPicPr>
            <a:picLocks noChangeAspect="1"/>
          </p:cNvPicPr>
          <p:nvPr/>
        </p:nvPicPr>
        <p:blipFill>
          <a:blip r:embed="rId4"/>
          <a:stretch>
            <a:fillRect/>
          </a:stretch>
        </p:blipFill>
        <p:spPr>
          <a:xfrm>
            <a:off x="828884" y="3334836"/>
            <a:ext cx="2102227" cy="1764240"/>
          </a:xfrm>
          <a:prstGeom prst="rect">
            <a:avLst/>
          </a:prstGeom>
        </p:spPr>
      </p:pic>
      <p:pic>
        <p:nvPicPr>
          <p:cNvPr id="7" name="Picture 6">
            <a:extLst>
              <a:ext uri="{FF2B5EF4-FFF2-40B4-BE49-F238E27FC236}">
                <a16:creationId xmlns:a16="http://schemas.microsoft.com/office/drawing/2014/main" id="{54377083-A46B-B7ED-F20C-BA4D99F93921}"/>
              </a:ext>
            </a:extLst>
          </p:cNvPr>
          <p:cNvPicPr>
            <a:picLocks noChangeAspect="1"/>
          </p:cNvPicPr>
          <p:nvPr/>
        </p:nvPicPr>
        <p:blipFill>
          <a:blip r:embed="rId5"/>
          <a:stretch>
            <a:fillRect/>
          </a:stretch>
        </p:blipFill>
        <p:spPr>
          <a:xfrm>
            <a:off x="1000450" y="3548523"/>
            <a:ext cx="1285532" cy="1764240"/>
          </a:xfrm>
          <a:prstGeom prst="rect">
            <a:avLst/>
          </a:prstGeom>
        </p:spPr>
      </p:pic>
      <p:pic>
        <p:nvPicPr>
          <p:cNvPr id="8" name="Picture 7">
            <a:extLst>
              <a:ext uri="{FF2B5EF4-FFF2-40B4-BE49-F238E27FC236}">
                <a16:creationId xmlns:a16="http://schemas.microsoft.com/office/drawing/2014/main" id="{4CED82BC-6A9E-9647-6846-7ECC8FDD3AA8}"/>
              </a:ext>
            </a:extLst>
          </p:cNvPr>
          <p:cNvPicPr>
            <a:picLocks noChangeAspect="1"/>
          </p:cNvPicPr>
          <p:nvPr/>
        </p:nvPicPr>
        <p:blipFill>
          <a:blip r:embed="rId6"/>
          <a:stretch>
            <a:fillRect/>
          </a:stretch>
        </p:blipFill>
        <p:spPr>
          <a:xfrm>
            <a:off x="1221379" y="3671155"/>
            <a:ext cx="1664713" cy="1945551"/>
          </a:xfrm>
          <a:prstGeom prst="rect">
            <a:avLst/>
          </a:prstGeom>
        </p:spPr>
      </p:pic>
      <p:pic>
        <p:nvPicPr>
          <p:cNvPr id="9" name="Picture 8">
            <a:extLst>
              <a:ext uri="{FF2B5EF4-FFF2-40B4-BE49-F238E27FC236}">
                <a16:creationId xmlns:a16="http://schemas.microsoft.com/office/drawing/2014/main" id="{A685650C-986A-C2EA-67E8-CDB19B50B01A}"/>
              </a:ext>
            </a:extLst>
          </p:cNvPr>
          <p:cNvPicPr>
            <a:picLocks noChangeAspect="1"/>
          </p:cNvPicPr>
          <p:nvPr/>
        </p:nvPicPr>
        <p:blipFill>
          <a:blip r:embed="rId7"/>
          <a:stretch>
            <a:fillRect/>
          </a:stretch>
        </p:blipFill>
        <p:spPr>
          <a:xfrm>
            <a:off x="1484535" y="3798416"/>
            <a:ext cx="2102227" cy="2044831"/>
          </a:xfrm>
          <a:prstGeom prst="rect">
            <a:avLst/>
          </a:prstGeom>
        </p:spPr>
      </p:pic>
      <p:pic>
        <p:nvPicPr>
          <p:cNvPr id="11" name="Picture 10">
            <a:extLst>
              <a:ext uri="{FF2B5EF4-FFF2-40B4-BE49-F238E27FC236}">
                <a16:creationId xmlns:a16="http://schemas.microsoft.com/office/drawing/2014/main" id="{314C290D-7077-B39F-1883-E75C985617C4}"/>
              </a:ext>
            </a:extLst>
          </p:cNvPr>
          <p:cNvPicPr>
            <a:picLocks noChangeAspect="1"/>
          </p:cNvPicPr>
          <p:nvPr/>
        </p:nvPicPr>
        <p:blipFill>
          <a:blip r:embed="rId8"/>
          <a:stretch>
            <a:fillRect/>
          </a:stretch>
        </p:blipFill>
        <p:spPr>
          <a:xfrm>
            <a:off x="4343768" y="3795438"/>
            <a:ext cx="4681393" cy="1352065"/>
          </a:xfrm>
          <a:prstGeom prst="rect">
            <a:avLst/>
          </a:prstGeom>
        </p:spPr>
      </p:pic>
      <p:sp>
        <p:nvSpPr>
          <p:cNvPr id="12" name="Arrow: Right 90">
            <a:extLst>
              <a:ext uri="{FF2B5EF4-FFF2-40B4-BE49-F238E27FC236}">
                <a16:creationId xmlns:a16="http://schemas.microsoft.com/office/drawing/2014/main" id="{604A98EF-C5E7-D5F7-315A-AD437752C78D}"/>
              </a:ext>
            </a:extLst>
          </p:cNvPr>
          <p:cNvSpPr/>
          <p:nvPr/>
        </p:nvSpPr>
        <p:spPr>
          <a:xfrm>
            <a:off x="3620288" y="4347301"/>
            <a:ext cx="723479" cy="46724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D9DC96F0-CA43-9B9C-CAD3-FD7F35B731B9}"/>
              </a:ext>
            </a:extLst>
          </p:cNvPr>
          <p:cNvSpPr txBox="1"/>
          <p:nvPr/>
        </p:nvSpPr>
        <p:spPr>
          <a:xfrm>
            <a:off x="2004647" y="2876176"/>
            <a:ext cx="5535164" cy="369332"/>
          </a:xfrm>
          <a:prstGeom prst="rect">
            <a:avLst/>
          </a:prstGeom>
          <a:solidFill>
            <a:schemeClr val="accent5">
              <a:lumMod val="60000"/>
              <a:lumOff val="40000"/>
            </a:schemeClr>
          </a:solidFill>
        </p:spPr>
        <p:txBody>
          <a:bodyPr wrap="square" rtlCol="0">
            <a:spAutoFit/>
          </a:bodyPr>
          <a:lstStyle/>
          <a:p>
            <a:r>
              <a:rPr lang="en-US" sz="900" dirty="0">
                <a:latin typeface="Calibri" panose="020F0502020204030204" pitchFamily="34" charset="0"/>
              </a:rPr>
              <a:t>Code samples from POC to Delete the existing record based on the </a:t>
            </a:r>
            <a:r>
              <a:rPr lang="en-US" sz="900" dirty="0" err="1">
                <a:latin typeface="Calibri" panose="020F0502020204030204" pitchFamily="34" charset="0"/>
              </a:rPr>
              <a:t>RequestId</a:t>
            </a:r>
            <a:r>
              <a:rPr lang="en-US" sz="900" dirty="0">
                <a:latin typeface="Calibri" panose="020F0502020204030204" pitchFamily="34" charset="0"/>
              </a:rPr>
              <a:t> and insert the new data. The data in SQL is maintained in different tables, so there are multiple deletions and inserts. </a:t>
            </a:r>
            <a:endParaRPr lang="en-US" sz="900" dirty="0"/>
          </a:p>
        </p:txBody>
      </p:sp>
    </p:spTree>
    <p:extLst>
      <p:ext uri="{BB962C8B-B14F-4D97-AF65-F5344CB8AC3E}">
        <p14:creationId xmlns:p14="http://schemas.microsoft.com/office/powerpoint/2010/main" val="3136657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628650" y="1131094"/>
            <a:ext cx="7849005" cy="632605"/>
          </a:xfrm>
          <a:solidFill>
            <a:srgbClr val="00B0F0"/>
          </a:solidFill>
        </p:spPr>
        <p:txBody>
          <a:bodyPr>
            <a:normAutofit/>
          </a:bodyPr>
          <a:lstStyle/>
          <a:p>
            <a:r>
              <a:rPr lang="en-US" sz="24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572087" y="1770704"/>
            <a:ext cx="7965872" cy="1258556"/>
          </a:xfrm>
        </p:spPr>
        <p:txBody>
          <a:bodyPr>
            <a:normAutofit lnSpcReduction="10000"/>
          </a:bodyPr>
          <a:lstStyle/>
          <a:p>
            <a:r>
              <a:rPr lang="en-US" sz="1200" b="1" dirty="0"/>
              <a:t>Improve Operational Efficiencies:</a:t>
            </a:r>
          </a:p>
          <a:p>
            <a:pPr lvl="1"/>
            <a:r>
              <a:rPr lang="en-US" sz="1200" b="1" dirty="0"/>
              <a:t>Much faster response times to save/retrieve objects </a:t>
            </a:r>
          </a:p>
          <a:p>
            <a:pPr lvl="1"/>
            <a:r>
              <a:rPr lang="en-US" sz="1200" b="1" dirty="0"/>
              <a:t>No Timeout, lockout issues:</a:t>
            </a:r>
          </a:p>
          <a:p>
            <a:r>
              <a:rPr lang="en-US" sz="1200" b="1" dirty="0"/>
              <a:t>Stability and Resiliency</a:t>
            </a:r>
          </a:p>
          <a:p>
            <a:pPr lvl="1"/>
            <a:r>
              <a:rPr lang="en-US" sz="1200" b="1" dirty="0"/>
              <a:t>No performance issues, db errors noticed in Load Test (SQL Server vs Mongo)</a:t>
            </a:r>
          </a:p>
        </p:txBody>
      </p:sp>
      <p:pic>
        <p:nvPicPr>
          <p:cNvPr id="2" name="Picture 1">
            <a:extLst>
              <a:ext uri="{FF2B5EF4-FFF2-40B4-BE49-F238E27FC236}">
                <a16:creationId xmlns:a16="http://schemas.microsoft.com/office/drawing/2014/main" id="{F3282977-69D0-6456-F751-2C3E24C83F89}"/>
              </a:ext>
            </a:extLst>
          </p:cNvPr>
          <p:cNvPicPr>
            <a:picLocks noChangeAspect="1"/>
          </p:cNvPicPr>
          <p:nvPr/>
        </p:nvPicPr>
        <p:blipFill>
          <a:blip r:embed="rId3"/>
          <a:stretch>
            <a:fillRect/>
          </a:stretch>
        </p:blipFill>
        <p:spPr>
          <a:xfrm>
            <a:off x="416800" y="2921912"/>
            <a:ext cx="8272706" cy="2970727"/>
          </a:xfrm>
          <a:prstGeom prst="rect">
            <a:avLst/>
          </a:prstGeom>
        </p:spPr>
      </p:pic>
    </p:spTree>
    <p:extLst>
      <p:ext uri="{BB962C8B-B14F-4D97-AF65-F5344CB8AC3E}">
        <p14:creationId xmlns:p14="http://schemas.microsoft.com/office/powerpoint/2010/main" val="2297231340"/>
      </p:ext>
    </p:extLst>
  </p:cSld>
  <p:clrMapOvr>
    <a:masterClrMapping/>
  </p:clrMapOvr>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387E48-2E3D-4F6B-9440-4E90E77A360A}">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75441114-22a6-4eb8-bdc3-1a959dd63168"/>
    <ds:schemaRef ds:uri="http://www.w3.org/XML/1998/namespace"/>
    <ds:schemaRef ds:uri="http://schemas.microsoft.com/office/infopath/2007/PartnerControls"/>
    <ds:schemaRef ds:uri="http://schemas.openxmlformats.org/package/2006/metadata/core-properties"/>
    <ds:schemaRef ds:uri="abbb206e-8c41-4a1d-88cb-549e53215ac2"/>
  </ds:schemaRefs>
</ds:datastoreItem>
</file>

<file path=customXml/itemProps2.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2FCB95-3192-4DE5-831D-4F7A67FDD2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64976</TotalTime>
  <Words>2554</Words>
  <Application>Microsoft Macintosh PowerPoint</Application>
  <PresentationFormat>On-screen Show (4:3)</PresentationFormat>
  <Paragraphs>311</Paragraphs>
  <Slides>20</Slides>
  <Notes>14</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20</vt:i4>
      </vt:variant>
    </vt:vector>
  </HeadingPairs>
  <TitlesOfParts>
    <vt:vector size="41" baseType="lpstr">
      <vt:lpstr>Abadi</vt:lpstr>
      <vt:lpstr>Arial</vt:lpstr>
      <vt:lpstr>Arial Narrow</vt:lpstr>
      <vt:lpstr>Calibri</vt:lpstr>
      <vt:lpstr>Cambria Math</vt:lpstr>
      <vt:lpstr>U.S. Bank Circular</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Initiative 1: One Bridge</vt:lpstr>
      <vt:lpstr>HUNCH</vt:lpstr>
      <vt:lpstr>PowerPoint Presentation</vt:lpstr>
      <vt:lpstr>MARKET</vt:lpstr>
      <vt:lpstr>Initiative 2: OpenShift Product Owner</vt:lpstr>
      <vt:lpstr>PowerPoint Presentation</vt:lpstr>
      <vt:lpstr>Business Case: </vt:lpstr>
      <vt:lpstr>Always consistent flexible object Store (No SQL DB)</vt:lpstr>
      <vt:lpstr>Always consistent flexible object Store (No SQL DB)</vt:lpstr>
      <vt:lpstr>DB Strategy: Move to Mongo DB</vt:lpstr>
      <vt:lpstr>Initiatives 4: Unified Servicing Portal - Introduction</vt:lpstr>
      <vt:lpstr>PowerPoint Presentation</vt:lpstr>
      <vt:lpstr>Unified Servicing Dashboard</vt:lpstr>
      <vt:lpstr>PowerPoint Presentation</vt:lpstr>
      <vt:lpstr>Appendix</vt:lpstr>
      <vt:lpstr>PowerPoint Presentation</vt:lpstr>
      <vt:lpstr>PowerPoint Presentation</vt:lpstr>
      <vt:lpstr>PowerPoint Presentation</vt:lpstr>
      <vt:lpstr>PowerPoint Presentation</vt:lpstr>
      <vt:lpstr>PowerPoint Presentation</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573</cp:revision>
  <cp:lastPrinted>2018-05-30T19:00:44Z</cp:lastPrinted>
  <dcterms:created xsi:type="dcterms:W3CDTF">2016-06-28T19:54:30Z</dcterms:created>
  <dcterms:modified xsi:type="dcterms:W3CDTF">2024-05-07T09:23:21Z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y fmtid="{D5CDD505-2E9C-101B-9397-08002B2CF9AE}" pid="3" name="MSIP_Label_320df1db-9955-4087-a541-42c2f5a9332e_Enabled">
    <vt:lpwstr>true</vt:lpwstr>
  </property>
  <property fmtid="{D5CDD505-2E9C-101B-9397-08002B2CF9AE}" pid="4" name="MSIP_Label_320df1db-9955-4087-a541-42c2f5a9332e_SetDate">
    <vt:lpwstr>2024-01-25T22:59:17Z</vt:lpwstr>
  </property>
  <property fmtid="{D5CDD505-2E9C-101B-9397-08002B2CF9AE}" pid="5" name="MSIP_Label_320df1db-9955-4087-a541-42c2f5a9332e_Method">
    <vt:lpwstr>Standard</vt:lpwstr>
  </property>
  <property fmtid="{D5CDD505-2E9C-101B-9397-08002B2CF9AE}" pid="6" name="MSIP_Label_320df1db-9955-4087-a541-42c2f5a9332e_Name">
    <vt:lpwstr>Confidential Information</vt:lpwstr>
  </property>
  <property fmtid="{D5CDD505-2E9C-101B-9397-08002B2CF9AE}" pid="7" name="MSIP_Label_320df1db-9955-4087-a541-42c2f5a9332e_SiteId">
    <vt:lpwstr>eef95730-77bf-4663-a55d-1ddff9335b5b</vt:lpwstr>
  </property>
  <property fmtid="{D5CDD505-2E9C-101B-9397-08002B2CF9AE}" pid="8" name="MSIP_Label_320df1db-9955-4087-a541-42c2f5a9332e_ActionId">
    <vt:lpwstr>bbb3fa97-d757-4b4d-b2be-4b617242603d</vt:lpwstr>
  </property>
  <property fmtid="{D5CDD505-2E9C-101B-9397-08002B2CF9AE}" pid="9" name="MSIP_Label_320df1db-9955-4087-a541-42c2f5a9332e_ContentBits">
    <vt:lpwstr>0</vt:lpwstr>
  </property>
</Properties>
</file>